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Lst>
  <p:sldSz cy="5143500" cx="9144000"/>
  <p:notesSz cx="6858000" cy="9144000"/>
  <p:embeddedFontLst>
    <p:embeddedFont>
      <p:font typeface="Proxima Nova"/>
      <p:regular r:id="rId72"/>
      <p:bold r:id="rId73"/>
      <p:italic r:id="rId74"/>
      <p:boldItalic r:id="rId75"/>
    </p:embeddedFont>
    <p:embeddedFont>
      <p:font typeface="Roboto"/>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0" roundtripDataSignature="AMtx7mhvDBpxHBQvkOn5oiHPvA7cTDxH4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ProximaNova-bold.fntdata"/><Relationship Id="rId72" Type="http://schemas.openxmlformats.org/officeDocument/2006/relationships/font" Target="fonts/ProximaNova-regular.fntdata"/><Relationship Id="rId31" Type="http://schemas.openxmlformats.org/officeDocument/2006/relationships/slide" Target="slides/slide26.xml"/><Relationship Id="rId75" Type="http://schemas.openxmlformats.org/officeDocument/2006/relationships/font" Target="fonts/ProximaNova-boldItalic.fntdata"/><Relationship Id="rId30" Type="http://schemas.openxmlformats.org/officeDocument/2006/relationships/slide" Target="slides/slide25.xml"/><Relationship Id="rId74" Type="http://schemas.openxmlformats.org/officeDocument/2006/relationships/font" Target="fonts/ProximaNova-italic.fntdata"/><Relationship Id="rId33" Type="http://schemas.openxmlformats.org/officeDocument/2006/relationships/slide" Target="slides/slide28.xml"/><Relationship Id="rId77" Type="http://schemas.openxmlformats.org/officeDocument/2006/relationships/font" Target="fonts/Roboto-bold.fntdata"/><Relationship Id="rId32" Type="http://schemas.openxmlformats.org/officeDocument/2006/relationships/slide" Target="slides/slide27.xml"/><Relationship Id="rId76" Type="http://schemas.openxmlformats.org/officeDocument/2006/relationships/font" Target="fonts/Roboto-regular.fntdata"/><Relationship Id="rId35" Type="http://schemas.openxmlformats.org/officeDocument/2006/relationships/slide" Target="slides/slide30.xml"/><Relationship Id="rId79" Type="http://schemas.openxmlformats.org/officeDocument/2006/relationships/font" Target="fonts/Roboto-boldItalic.fntdata"/><Relationship Id="rId34" Type="http://schemas.openxmlformats.org/officeDocument/2006/relationships/slide" Target="slides/slide29.xml"/><Relationship Id="rId78" Type="http://schemas.openxmlformats.org/officeDocument/2006/relationships/font" Target="fonts/Roboto-italic.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png>
</file>

<file path=ppt/media/image20.png>
</file>

<file path=ppt/media/image21.jpg>
</file>

<file path=ppt/media/image22.jpg>
</file>

<file path=ppt/media/image23.gif>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jpg>
</file>

<file path=ppt/media/image36.png>
</file>

<file path=ppt/media/image37.png>
</file>

<file path=ppt/media/image38.png>
</file>

<file path=ppt/media/image39.jpg>
</file>

<file path=ppt/media/image4.png>
</file>

<file path=ppt/media/image40.png>
</file>

<file path=ppt/media/image41.jpg>
</file>

<file path=ppt/media/image42.jpg>
</file>

<file path=ppt/media/image43.jpg>
</file>

<file path=ppt/media/image44.jpg>
</file>

<file path=ppt/media/image45.jpg>
</file>

<file path=ppt/media/image46.jpg>
</file>

<file path=ppt/media/image47.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youtu.be/hu-q2zYwEYs?t=148"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imp.org/" TargetMode="External"/><Relationship Id="rId3" Type="http://schemas.openxmlformats.org/officeDocument/2006/relationships/hyperlink" Target="https://tinyjpg.com/" TargetMode="External"/><Relationship Id="rId4" Type="http://schemas.openxmlformats.org/officeDocument/2006/relationships/hyperlink" Target="https://compressor.io/"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gp.me/"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xml-sitemaps.com/" TargetMode="External"/><Relationship Id="rId3" Type="http://schemas.openxmlformats.org/officeDocument/2006/relationships/hyperlink" Target="https://search.google.com/search-console/about"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nalytics.google.com/analytics/web/" TargetMode="Externa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Pre-lesson</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a:t>Health &amp; Safety / First Aid / Safe Work Practice.</a:t>
            </a:r>
            <a:endParaRPr/>
          </a:p>
          <a:p>
            <a:pPr indent="0" lvl="0" marL="0" rtl="0" algn="l">
              <a:lnSpc>
                <a:spcPct val="100000"/>
              </a:lnSpc>
              <a:spcBef>
                <a:spcPts val="0"/>
              </a:spcBef>
              <a:spcAft>
                <a:spcPts val="0"/>
              </a:spcAft>
              <a:buSzPts val="1100"/>
              <a:buNone/>
            </a:pPr>
            <a:r>
              <a:rPr lang="en-GB"/>
              <a:t>ETC.</a:t>
            </a:r>
            <a:endParaRPr/>
          </a:p>
          <a:p>
            <a:pPr indent="0" lvl="0" marL="0" rtl="0" algn="l">
              <a:lnSpc>
                <a:spcPct val="100000"/>
              </a:lnSpc>
              <a:spcBef>
                <a:spcPts val="0"/>
              </a:spcBef>
              <a:spcAft>
                <a:spcPts val="0"/>
              </a:spcAft>
              <a:buSzPts val="1100"/>
              <a:buNone/>
            </a:pPr>
            <a:r>
              <a:rPr lang="en-GB"/>
              <a:t>Handouts.</a:t>
            </a:r>
            <a:endParaRPr/>
          </a:p>
          <a:p>
            <a:pPr indent="0" lvl="0" marL="0" rtl="0" algn="l">
              <a:lnSpc>
                <a:spcPct val="100000"/>
              </a:lnSpc>
              <a:spcBef>
                <a:spcPts val="0"/>
              </a:spcBef>
              <a:spcAft>
                <a:spcPts val="0"/>
              </a:spcAft>
              <a:buSzPts val="1100"/>
              <a:buNone/>
            </a:pPr>
            <a:r>
              <a:rPr lang="en-GB"/>
              <a:t>Register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So the web is like a massive filing cabinet the size of the moon! A server is one draw, and a domain in a file in that draw.</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Setup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Local Server and MAMP: A way to test server side scripts on a local computer (PHP only works on a live server). This means you can view and test your files before sharing with the world.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FTP and CyberDuck: A common way of connecting to a live remote server, it allows us to access, download and upload files and folders for the world to see.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GIT and GitHub: A version control system that supports collaboration; it is a system that records changes to a file or set of files over time. In summary Github provides a way to track changes to a project, share code, and network with other developers.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Task - Using the worksheet provided, we’ll download a site using cyberduck, we’ll set up a local server, and change some text.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a:t>
            </a:r>
            <a:endParaRPr/>
          </a:p>
          <a:p>
            <a:pPr indent="0" lvl="0" marL="0" rtl="0" algn="l">
              <a:lnSpc>
                <a:spcPct val="100000"/>
              </a:lnSpc>
              <a:spcBef>
                <a:spcPts val="0"/>
              </a:spcBef>
              <a:spcAft>
                <a:spcPts val="0"/>
              </a:spcAft>
              <a:buSzPts val="1100"/>
              <a:buNone/>
            </a:pPr>
            <a:r>
              <a:rPr lang="en-GB"/>
              <a:t>Connect via cyberduck, download site, view index.html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Open Atom &gt; Change hello.php, start MAMP, view hello.php.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Placeholders: The file we just looked at used placeholders. </a:t>
            </a:r>
            <a:endParaRPr/>
          </a:p>
          <a:p>
            <a:pPr indent="0" lvl="0" marL="0" rtl="0" algn="l">
              <a:lnSpc>
                <a:spcPct val="100000"/>
              </a:lnSpc>
              <a:spcBef>
                <a:spcPts val="0"/>
              </a:spcBef>
              <a:spcAft>
                <a:spcPts val="0"/>
              </a:spcAft>
              <a:buSzPts val="1100"/>
              <a:buNone/>
            </a:pPr>
            <a:r>
              <a:rPr lang="en-GB"/>
              <a:t>Sometimes you might not have the final text or images, in this case I often use placeholders. For text Lorem ipsum is often used (which is latin gibberish) but there are others out there.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https://forcemipsum.com/</a:t>
            </a:r>
            <a:endParaRPr/>
          </a:p>
          <a:p>
            <a:pPr indent="0" lvl="0" marL="0" rtl="0" algn="l">
              <a:lnSpc>
                <a:spcPct val="100000"/>
              </a:lnSpc>
              <a:spcBef>
                <a:spcPts val="0"/>
              </a:spcBef>
              <a:spcAft>
                <a:spcPts val="0"/>
              </a:spcAft>
              <a:buSzPts val="1100"/>
              <a:buNone/>
            </a:pPr>
            <a:r>
              <a:rPr lang="en-GB"/>
              <a:t>https://www.fillmurray.com/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 typical site structure might look like this: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index.html (The first page - homepage)</a:t>
            </a:r>
            <a:endParaRPr/>
          </a:p>
          <a:p>
            <a:pPr indent="0" lvl="0" marL="0" rtl="0" algn="l">
              <a:lnSpc>
                <a:spcPct val="100000"/>
              </a:lnSpc>
              <a:spcBef>
                <a:spcPts val="0"/>
              </a:spcBef>
              <a:spcAft>
                <a:spcPts val="0"/>
              </a:spcAft>
              <a:buSzPts val="1100"/>
              <a:buNone/>
            </a:pPr>
            <a:r>
              <a:rPr lang="en-GB"/>
              <a:t>about.htm (subpages)</a:t>
            </a:r>
            <a:endParaRPr/>
          </a:p>
          <a:p>
            <a:pPr indent="0" lvl="0" marL="0" rtl="0" algn="l">
              <a:lnSpc>
                <a:spcPct val="100000"/>
              </a:lnSpc>
              <a:spcBef>
                <a:spcPts val="0"/>
              </a:spcBef>
              <a:spcAft>
                <a:spcPts val="0"/>
              </a:spcAft>
              <a:buSzPts val="1100"/>
              <a:buNone/>
            </a:pPr>
            <a:r>
              <a:rPr lang="en-GB"/>
              <a:t>/style/base.css (graphic styling)</a:t>
            </a:r>
            <a:endParaRPr/>
          </a:p>
          <a:p>
            <a:pPr indent="0" lvl="0" marL="0" rtl="0" algn="l">
              <a:lnSpc>
                <a:spcPct val="100000"/>
              </a:lnSpc>
              <a:spcBef>
                <a:spcPts val="0"/>
              </a:spcBef>
              <a:spcAft>
                <a:spcPts val="0"/>
              </a:spcAft>
              <a:buSzPts val="1100"/>
              <a:buNone/>
            </a:pPr>
            <a:r>
              <a:rPr lang="en-GB"/>
              <a:t>/imgs/logo.jpg (best for detailed images)</a:t>
            </a:r>
            <a:endParaRPr/>
          </a:p>
          <a:p>
            <a:pPr indent="0" lvl="0" marL="0" rtl="0" algn="l">
              <a:lnSpc>
                <a:spcPct val="100000"/>
              </a:lnSpc>
              <a:spcBef>
                <a:spcPts val="0"/>
              </a:spcBef>
              <a:spcAft>
                <a:spcPts val="0"/>
              </a:spcAft>
              <a:buSzPts val="1100"/>
              <a:buNone/>
            </a:pPr>
            <a:r>
              <a:rPr lang="en-GB"/>
              <a:t>/imgs/logo.png (PNG can include transparency)</a:t>
            </a:r>
            <a:endParaRPr/>
          </a:p>
          <a:p>
            <a:pPr indent="0" lvl="0" marL="0" rtl="0" algn="l">
              <a:lnSpc>
                <a:spcPct val="100000"/>
              </a:lnSpc>
              <a:spcBef>
                <a:spcPts val="0"/>
              </a:spcBef>
              <a:spcAft>
                <a:spcPts val="0"/>
              </a:spcAft>
              <a:buSzPts val="1100"/>
              <a:buNone/>
            </a:pPr>
            <a:r>
              <a:rPr lang="en-GB"/>
              <a:t>/imgs/logo.gif (best for simple solid colour)</a:t>
            </a:r>
            <a:endParaRPr/>
          </a:p>
          <a:p>
            <a:pPr indent="0" lvl="0" marL="0" rtl="0" algn="l">
              <a:lnSpc>
                <a:spcPct val="100000"/>
              </a:lnSpc>
              <a:spcBef>
                <a:spcPts val="0"/>
              </a:spcBef>
              <a:spcAft>
                <a:spcPts val="0"/>
              </a:spcAft>
              <a:buSzPts val="1100"/>
              <a:buNone/>
            </a:pPr>
            <a:r>
              <a:rPr lang="en-GB"/>
              <a:t>/imgs/logo.svg (scalable - without losing quality).</a:t>
            </a:r>
            <a:endParaRPr/>
          </a:p>
          <a:p>
            <a:pPr indent="0" lvl="0" marL="0" rtl="0" algn="l">
              <a:lnSpc>
                <a:spcPct val="100000"/>
              </a:lnSpc>
              <a:spcBef>
                <a:spcPts val="0"/>
              </a:spcBef>
              <a:spcAft>
                <a:spcPts val="0"/>
              </a:spcAft>
              <a:buSzPts val="1100"/>
              <a:buNone/>
            </a:pPr>
            <a:r>
              <a:rPr lang="en-GB"/>
              <a:t>/code/code.js (your custom made javascript)</a:t>
            </a:r>
            <a:endParaRPr/>
          </a:p>
          <a:p>
            <a:pPr indent="0" lvl="0" marL="0" rtl="0" algn="l">
              <a:lnSpc>
                <a:spcPct val="100000"/>
              </a:lnSpc>
              <a:spcBef>
                <a:spcPts val="0"/>
              </a:spcBef>
              <a:spcAft>
                <a:spcPts val="0"/>
              </a:spcAft>
              <a:buSzPts val="1100"/>
              <a:buNone/>
            </a:pPr>
            <a:r>
              <a:rPr lang="en-GB"/>
              <a:t>/code/sendmail.php (custom script that will send an email)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Notes:</a:t>
            </a:r>
            <a:endParaRPr/>
          </a:p>
          <a:p>
            <a:pPr indent="0" lvl="0" marL="0" rtl="0" algn="l">
              <a:lnSpc>
                <a:spcPct val="100000"/>
              </a:lnSpc>
              <a:spcBef>
                <a:spcPts val="0"/>
              </a:spcBef>
              <a:spcAft>
                <a:spcPts val="0"/>
              </a:spcAft>
              <a:buSzPts val="1100"/>
              <a:buNone/>
            </a:pPr>
            <a:r>
              <a:rPr lang="en-GB"/>
              <a:t>Always keep lowercase, and replace gaps with a _ or - (e.g. about-us).</a:t>
            </a:r>
            <a:endParaRPr/>
          </a:p>
          <a:p>
            <a:pPr indent="0" lvl="0" marL="0" rtl="0" algn="l">
              <a:lnSpc>
                <a:spcPct val="100000"/>
              </a:lnSpc>
              <a:spcBef>
                <a:spcPts val="0"/>
              </a:spcBef>
              <a:spcAft>
                <a:spcPts val="0"/>
              </a:spcAft>
              <a:buSzPts val="1100"/>
              <a:buNone/>
            </a:pPr>
            <a:r>
              <a:rPr lang="en-GB"/>
              <a:t>The first page is .html and other pages are .htm (no L), unless working with other languages like PHP.</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is 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HTML (Hyper Text Markup Language) is structure of a web page; it is the basic language you'll need to learn to create websites for the internet. </a:t>
            </a:r>
            <a:endParaRPr/>
          </a:p>
          <a:p>
            <a:pPr indent="0" lvl="0" marL="0" rtl="0" algn="l">
              <a:lnSpc>
                <a:spcPct val="100000"/>
              </a:lnSpc>
              <a:spcBef>
                <a:spcPts val="0"/>
              </a:spcBef>
              <a:spcAft>
                <a:spcPts val="0"/>
              </a:spcAft>
              <a:buSzPts val="1100"/>
              <a:buNone/>
            </a:pPr>
            <a:r>
              <a:rPr lang="en-GB"/>
              <a:t>It is a standard web format that is used for content such as text, images, lists, tables, forms, video, audio, and other information about the site.</a:t>
            </a:r>
            <a:endParaRPr/>
          </a:p>
          <a:p>
            <a:pPr indent="0" lvl="0" marL="0" rtl="0" algn="l">
              <a:lnSpc>
                <a:spcPct val="100000"/>
              </a:lnSpc>
              <a:spcBef>
                <a:spcPts val="0"/>
              </a:spcBef>
              <a:spcAft>
                <a:spcPts val="0"/>
              </a:spcAft>
              <a:buSzPts val="1100"/>
              <a:buNone/>
            </a:pPr>
            <a:r>
              <a:rPr lang="en-GB"/>
              <a:t>It enables us to build a static website page by page.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What’s Static mean? Static is usually basic HTML, Dynamic is where we start using javascript, php, and databases, which we’ll cover later 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u="sng">
                <a:solidFill>
                  <a:schemeClr val="hlink"/>
                </a:solidFill>
                <a:hlinkClick r:id="rId2"/>
              </a:rPr>
              <a:t>https://youtu.be/hu-q2zYwEYs?t=148</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HTML Tags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&lt;!DOCTYPE html&gt; </a:t>
            </a:r>
            <a:endParaRPr/>
          </a:p>
          <a:p>
            <a:pPr indent="0" lvl="0" marL="0" rtl="0" algn="l">
              <a:lnSpc>
                <a:spcPct val="100000"/>
              </a:lnSpc>
              <a:spcBef>
                <a:spcPts val="0"/>
              </a:spcBef>
              <a:spcAft>
                <a:spcPts val="0"/>
              </a:spcAft>
              <a:buSzPts val="1100"/>
              <a:buNone/>
            </a:pPr>
            <a:r>
              <a:rPr lang="en-GB"/>
              <a:t>This is a declaration that must be the very first thing in your HTML document. This is an instruction to the web browser about what version of HTML the page is written in.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HTML surrounds everything and tells the browser that this is HTML:</a:t>
            </a:r>
            <a:endParaRPr/>
          </a:p>
          <a:p>
            <a:pPr indent="0" lvl="0" marL="0" rtl="0" algn="l">
              <a:lnSpc>
                <a:spcPct val="100000"/>
              </a:lnSpc>
              <a:spcBef>
                <a:spcPts val="0"/>
              </a:spcBef>
              <a:spcAft>
                <a:spcPts val="0"/>
              </a:spcAft>
              <a:buSzPts val="1100"/>
              <a:buNone/>
            </a:pPr>
            <a:r>
              <a:rPr lang="en-GB"/>
              <a:t>&lt;html&gt;&lt;/html&gt;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Head includes a title, scripts, styles, meta information, and more. It’s stuff that we don’t show the user, but is needed to make everything work:</a:t>
            </a:r>
            <a:endParaRPr/>
          </a:p>
          <a:p>
            <a:pPr indent="0" lvl="0" marL="0" rtl="0" algn="l">
              <a:lnSpc>
                <a:spcPct val="100000"/>
              </a:lnSpc>
              <a:spcBef>
                <a:spcPts val="0"/>
              </a:spcBef>
              <a:spcAft>
                <a:spcPts val="0"/>
              </a:spcAft>
              <a:buSzPts val="1100"/>
              <a:buNone/>
            </a:pPr>
            <a:r>
              <a:rPr lang="en-GB"/>
              <a:t>&lt;head&gt; &lt;/head&gt;</a:t>
            </a:r>
            <a:endParaRPr/>
          </a:p>
          <a:p>
            <a:pPr indent="0" lvl="0" marL="0" rtl="0" algn="l">
              <a:lnSpc>
                <a:spcPct val="100000"/>
              </a:lnSpc>
              <a:spcBef>
                <a:spcPts val="0"/>
              </a:spcBef>
              <a:spcAft>
                <a:spcPts val="0"/>
              </a:spcAft>
              <a:buSzPts val="1100"/>
              <a:buNone/>
            </a:pPr>
            <a:r>
              <a:rPr lang="en-GB"/>
              <a:t>Body contains all the content the user will see:</a:t>
            </a:r>
            <a:endParaRPr/>
          </a:p>
          <a:p>
            <a:pPr indent="0" lvl="0" marL="0" rtl="0" algn="l">
              <a:lnSpc>
                <a:spcPct val="100000"/>
              </a:lnSpc>
              <a:spcBef>
                <a:spcPts val="0"/>
              </a:spcBef>
              <a:spcAft>
                <a:spcPts val="0"/>
              </a:spcAft>
              <a:buSzPts val="1100"/>
              <a:buNone/>
            </a:pPr>
            <a:r>
              <a:rPr lang="en-GB"/>
              <a:t>&lt;body&gt; &lt;/body&gt;</a:t>
            </a:r>
            <a:endParaRPr/>
          </a:p>
          <a:p>
            <a:pPr indent="0" lvl="0" marL="0" rtl="0" algn="l">
              <a:lnSpc>
                <a:spcPct val="100000"/>
              </a:lnSpc>
              <a:spcBef>
                <a:spcPts val="0"/>
              </a:spcBef>
              <a:spcAft>
                <a:spcPts val="0"/>
              </a:spcAft>
              <a:buSzPts val="1100"/>
              <a:buNone/>
            </a:pPr>
            <a:r>
              <a:rPr lang="en-GB"/>
              <a:t>Div divides content into blocks - so think of a DIV as a block of content.</a:t>
            </a:r>
            <a:endParaRPr/>
          </a:p>
          <a:p>
            <a:pPr indent="0" lvl="0" marL="0" rtl="0" algn="l">
              <a:lnSpc>
                <a:spcPct val="100000"/>
              </a:lnSpc>
              <a:spcBef>
                <a:spcPts val="0"/>
              </a:spcBef>
              <a:spcAft>
                <a:spcPts val="0"/>
              </a:spcAft>
              <a:buSzPts val="1100"/>
              <a:buNone/>
            </a:pPr>
            <a:r>
              <a:rPr lang="en-GB"/>
              <a:t>&lt;div&gt; &lt;/div&gt;</a:t>
            </a:r>
            <a:endParaRPr/>
          </a:p>
          <a:p>
            <a:pPr indent="0" lvl="0" marL="0" rtl="0" algn="l">
              <a:lnSpc>
                <a:spcPct val="100000"/>
              </a:lnSpc>
              <a:spcBef>
                <a:spcPts val="0"/>
              </a:spcBef>
              <a:spcAft>
                <a:spcPts val="0"/>
              </a:spcAft>
              <a:buSzPts val="1100"/>
              <a:buNone/>
            </a:pPr>
            <a:r>
              <a:rPr lang="en-GB"/>
              <a:t>Image tags don’t have and end tag but must include an “alt’ attribute which is an alternative text just in case the user has images switched off and for screen readers.</a:t>
            </a:r>
            <a:endParaRPr/>
          </a:p>
          <a:p>
            <a:pPr indent="0" lvl="0" marL="0" rtl="0" algn="l">
              <a:lnSpc>
                <a:spcPct val="100000"/>
              </a:lnSpc>
              <a:spcBef>
                <a:spcPts val="0"/>
              </a:spcBef>
              <a:spcAft>
                <a:spcPts val="0"/>
              </a:spcAft>
              <a:buSzPts val="1100"/>
              <a:buNone/>
            </a:pPr>
            <a:r>
              <a:rPr lang="en-GB"/>
              <a:t>&lt;img src="smiley.gif" alt="Smiley face"&gt;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Note:</a:t>
            </a:r>
            <a:endParaRPr/>
          </a:p>
          <a:p>
            <a:pPr indent="0" lvl="0" marL="0" rtl="0" algn="l">
              <a:lnSpc>
                <a:spcPct val="100000"/>
              </a:lnSpc>
              <a:spcBef>
                <a:spcPts val="0"/>
              </a:spcBef>
              <a:spcAft>
                <a:spcPts val="0"/>
              </a:spcAft>
              <a:buSzPts val="1100"/>
              <a:buNone/>
            </a:pPr>
            <a:r>
              <a:rPr lang="en-GB"/>
              <a:t>HTML tags typically open, and then close at the end. They are contained within angle brackets (&lt;&gt; &lt;/&gt;).</a:t>
            </a:r>
            <a:endParaRPr/>
          </a:p>
          <a:p>
            <a:pPr indent="0" lvl="0" marL="0" rtl="0" algn="l">
              <a:lnSpc>
                <a:spcPct val="100000"/>
              </a:lnSpc>
              <a:spcBef>
                <a:spcPts val="0"/>
              </a:spcBef>
              <a:spcAft>
                <a:spcPts val="0"/>
              </a:spcAft>
              <a:buSzPts val="1100"/>
              <a:buNone/>
            </a:pPr>
            <a:r>
              <a:rPr lang="en-GB"/>
              <a:t>&lt;p&gt;This is a paragraph tag&lt;/p&gt;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Nesting tags</a:t>
            </a:r>
            <a:endParaRPr/>
          </a:p>
          <a:p>
            <a:pPr indent="0" lvl="0" marL="0" rtl="0" algn="l">
              <a:lnSpc>
                <a:spcPct val="100000"/>
              </a:lnSpc>
              <a:spcBef>
                <a:spcPts val="0"/>
              </a:spcBef>
              <a:spcAft>
                <a:spcPts val="0"/>
              </a:spcAft>
              <a:buSzPts val="1100"/>
              <a:buNone/>
            </a:pPr>
            <a:r>
              <a:rPr lang="en-GB"/>
              <a:t>Tags are nested within layers of tags, like a Russian Doll, we indent lines to make it easier to read:</a:t>
            </a:r>
            <a:endParaRPr/>
          </a:p>
          <a:p>
            <a:pPr indent="0" lvl="0" marL="0" rtl="0" algn="l">
              <a:lnSpc>
                <a:spcPct val="100000"/>
              </a:lnSpc>
              <a:spcBef>
                <a:spcPts val="0"/>
              </a:spcBef>
              <a:spcAft>
                <a:spcPts val="0"/>
              </a:spcAft>
              <a:buSzPts val="1100"/>
              <a:buNone/>
            </a:pPr>
            <a:r>
              <a:rPr lang="en-GB"/>
              <a:t>&lt;div&gt;</a:t>
            </a:r>
            <a:endParaRPr/>
          </a:p>
          <a:p>
            <a:pPr indent="0" lvl="0" marL="0" rtl="0" algn="l">
              <a:lnSpc>
                <a:spcPct val="100000"/>
              </a:lnSpc>
              <a:spcBef>
                <a:spcPts val="0"/>
              </a:spcBef>
              <a:spcAft>
                <a:spcPts val="0"/>
              </a:spcAft>
              <a:buSzPts val="1100"/>
              <a:buNone/>
            </a:pPr>
            <a:r>
              <a:rPr lang="en-GB"/>
              <a:t>     &lt;div&gt;</a:t>
            </a:r>
            <a:endParaRPr/>
          </a:p>
          <a:p>
            <a:pPr indent="0" lvl="0" marL="0" rtl="0" algn="l">
              <a:lnSpc>
                <a:spcPct val="100000"/>
              </a:lnSpc>
              <a:spcBef>
                <a:spcPts val="0"/>
              </a:spcBef>
              <a:spcAft>
                <a:spcPts val="0"/>
              </a:spcAft>
              <a:buSzPts val="1100"/>
              <a:buNone/>
            </a:pPr>
            <a:r>
              <a:rPr lang="en-GB"/>
              <a:t>              &lt;p&gt;This is some &lt;em&gt;content&lt;/em&gt;&lt;/p&gt;</a:t>
            </a:r>
            <a:endParaRPr/>
          </a:p>
          <a:p>
            <a:pPr indent="0" lvl="0" marL="0" rtl="0" algn="l">
              <a:lnSpc>
                <a:spcPct val="100000"/>
              </a:lnSpc>
              <a:spcBef>
                <a:spcPts val="0"/>
              </a:spcBef>
              <a:spcAft>
                <a:spcPts val="0"/>
              </a:spcAft>
              <a:buSzPts val="1100"/>
              <a:buNone/>
            </a:pPr>
            <a:r>
              <a:rPr lang="en-GB"/>
              <a:t>     &lt;/div&gt;</a:t>
            </a:r>
            <a:endParaRPr/>
          </a:p>
          <a:p>
            <a:pPr indent="0" lvl="0" marL="0" rtl="0" algn="l">
              <a:lnSpc>
                <a:spcPct val="100000"/>
              </a:lnSpc>
              <a:spcBef>
                <a:spcPts val="0"/>
              </a:spcBef>
              <a:spcAft>
                <a:spcPts val="0"/>
              </a:spcAft>
              <a:buSzPts val="1100"/>
              <a:buNone/>
            </a:pPr>
            <a:r>
              <a:rPr lang="en-GB"/>
              <a:t>&lt;/div&gt;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makes it easier for us to position and style elements on the page. We indent lines to make it easier to read.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src - a location of another file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alt - alternative text for images (important accessibility and SEO)</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width - sets a width although it is better practice to use styles to set width.</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href = direction to another page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id = a unique identifier, can only be used once on a page.</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class = style selector, can be applied to multiple elements, and reusable.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Hi, I’m Leanne. </a:t>
            </a:r>
            <a:endParaRPr/>
          </a:p>
          <a:p>
            <a:pPr indent="0" lvl="0" marL="0" rtl="0" algn="l">
              <a:lnSpc>
                <a:spcPct val="100000"/>
              </a:lnSpc>
              <a:spcBef>
                <a:spcPts val="0"/>
              </a:spcBef>
              <a:spcAft>
                <a:spcPts val="0"/>
              </a:spcAft>
              <a:buSzPts val="1100"/>
              <a:buNone/>
            </a:pPr>
            <a:r>
              <a:rPr lang="en-GB"/>
              <a:t>I’ve worked in web development and design for about 15 years, and I have a first class honours in Design for Interactive Media with Digital Arts.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I’m really really bad with names, so I apologize now for forgetting your names.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Who are you?</a:t>
            </a:r>
            <a:endParaRPr/>
          </a:p>
          <a:p>
            <a:pPr indent="0" lvl="0" marL="0" rtl="0" algn="l">
              <a:lnSpc>
                <a:spcPct val="100000"/>
              </a:lnSpc>
              <a:spcBef>
                <a:spcPts val="0"/>
              </a:spcBef>
              <a:spcAft>
                <a:spcPts val="0"/>
              </a:spcAft>
              <a:buSzPts val="1100"/>
              <a:buNone/>
            </a:pPr>
            <a:r>
              <a:rPr lang="en-GB"/>
              <a:t>Has anyone done any coding before? Or made any website? Why are you here?</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For example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is a paragraph with a class “text”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link with a location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div with an ID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In summary we’ll be: inserting our HTML tags into our pages.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inserting a HTML Tag.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rPr lang="en-GB"/>
              <a:t>Just keep adding pages!</a:t>
            </a:r>
            <a:endParaRPr/>
          </a:p>
          <a:p>
            <a:pPr indent="0" lvl="0" marL="0" rtl="0" algn="l">
              <a:lnSpc>
                <a:spcPct val="100000"/>
              </a:lnSpc>
              <a:spcBef>
                <a:spcPts val="0"/>
              </a:spcBef>
              <a:spcAft>
                <a:spcPts val="0"/>
              </a:spcAft>
              <a:buSzPts val="1100"/>
              <a:buNone/>
            </a:pPr>
            <a:r>
              <a:t/>
            </a:r>
            <a:endParaRPr/>
          </a:p>
          <a:p>
            <a:pPr indent="0" lvl="0" marL="0" rtl="0" algn="l">
              <a:spcBef>
                <a:spcPts val="0"/>
              </a:spcBef>
              <a:spcAft>
                <a:spcPts val="0"/>
              </a:spcAft>
              <a:buNone/>
            </a:pPr>
            <a:r>
              <a:rPr lang="en-GB"/>
              <a:t>Why is there a container around lots of things?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Our div tag with a “container” class will bundle a group of tags together, think of them as ‘blocks’.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want all our ‘blocks of content’ to have the same width and placement, but sometimes we might want a ‘block’ to display a bit differently. I call it a container, but some people call it a ‘wrapper’, (I avoid that as some 3rd party plugins use the word wrapper which can cause conflict). It means I can have sections that span the full width of the page, or are centered within the page.</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100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 don’t want to talk too much about images as we’ll be focusing on development, but they need to be mentioned.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72 DPI (dots per inch) for standard screens or 150dpi for retina screens.</a:t>
            </a:r>
            <a:endParaRPr/>
          </a:p>
          <a:p>
            <a:pPr indent="0" lvl="0" marL="0" rtl="0" algn="l">
              <a:lnSpc>
                <a:spcPct val="100000"/>
              </a:lnSpc>
              <a:spcBef>
                <a:spcPts val="0"/>
              </a:spcBef>
              <a:spcAft>
                <a:spcPts val="0"/>
              </a:spcAft>
              <a:buSzPts val="1100"/>
              <a:buNone/>
            </a:pPr>
            <a:r>
              <a:rPr lang="en-GB"/>
              <a:t>Colour profile should be set to RGB.</a:t>
            </a:r>
            <a:endParaRPr/>
          </a:p>
          <a:p>
            <a:pPr indent="0" lvl="0" marL="0" rtl="0" algn="l">
              <a:lnSpc>
                <a:spcPct val="100000"/>
              </a:lnSpc>
              <a:spcBef>
                <a:spcPts val="0"/>
              </a:spcBef>
              <a:spcAft>
                <a:spcPts val="0"/>
              </a:spcAft>
              <a:buSzPts val="1100"/>
              <a:buNone/>
            </a:pPr>
            <a:r>
              <a:rPr lang="en-GB"/>
              <a:t>File size should be small (under 100K)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Formats:</a:t>
            </a:r>
            <a:endParaRPr/>
          </a:p>
          <a:p>
            <a:pPr indent="0" lvl="0" marL="0" rtl="0" algn="l">
              <a:lnSpc>
                <a:spcPct val="100000"/>
              </a:lnSpc>
              <a:spcBef>
                <a:spcPts val="0"/>
              </a:spcBef>
              <a:spcAft>
                <a:spcPts val="0"/>
              </a:spcAft>
              <a:buSzPts val="1100"/>
              <a:buNone/>
            </a:pPr>
            <a:r>
              <a:rPr lang="en-GB"/>
              <a:t>Graphics should be jpg, gif, or png format.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Jpg (Joint Photographic Experts Group) - for detailed images.</a:t>
            </a:r>
            <a:endParaRPr/>
          </a:p>
          <a:p>
            <a:pPr indent="0" lvl="0" marL="0" rtl="0" algn="l">
              <a:lnSpc>
                <a:spcPct val="100000"/>
              </a:lnSpc>
              <a:spcBef>
                <a:spcPts val="0"/>
              </a:spcBef>
              <a:spcAft>
                <a:spcPts val="0"/>
              </a:spcAft>
              <a:buSzPts val="1100"/>
              <a:buNone/>
            </a:pPr>
            <a:r>
              <a:rPr lang="en-GB"/>
              <a:t>Gif (Graphics Interchange Format) - for solid block colour illustrations and less detail.</a:t>
            </a:r>
            <a:endParaRPr/>
          </a:p>
          <a:p>
            <a:pPr indent="0" lvl="0" marL="0" rtl="0" algn="l">
              <a:lnSpc>
                <a:spcPct val="100000"/>
              </a:lnSpc>
              <a:spcBef>
                <a:spcPts val="0"/>
              </a:spcBef>
              <a:spcAft>
                <a:spcPts val="0"/>
              </a:spcAft>
              <a:buSzPts val="1100"/>
              <a:buNone/>
            </a:pPr>
            <a:r>
              <a:rPr lang="en-GB"/>
              <a:t>Png (Portable Network Graphics) - for logos, icons, transparent backgrounds.</a:t>
            </a:r>
            <a:endParaRPr/>
          </a:p>
          <a:p>
            <a:pPr indent="0" lvl="0" marL="0" rtl="0" algn="l">
              <a:lnSpc>
                <a:spcPct val="100000"/>
              </a:lnSpc>
              <a:spcBef>
                <a:spcPts val="0"/>
              </a:spcBef>
              <a:spcAft>
                <a:spcPts val="0"/>
              </a:spcAft>
              <a:buSzPts val="1100"/>
              <a:buNone/>
            </a:pPr>
            <a:r>
              <a:rPr lang="en-GB"/>
              <a:t>SVG (Scalable Vector Graphics) - Simple illustrations, icons, animations.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If you don’t have photoshop to edit images you can use </a:t>
            </a:r>
            <a:r>
              <a:rPr lang="en-GB" u="sng">
                <a:solidFill>
                  <a:schemeClr val="hlink"/>
                </a:solidFill>
                <a:hlinkClick r:id="rId2"/>
              </a:rPr>
              <a:t>https://www.gimp.org/</a:t>
            </a:r>
            <a:r>
              <a:rPr lang="en-GB"/>
              <a:t> which is free, and there are also other online sources.</a:t>
            </a:r>
            <a:endParaRPr/>
          </a:p>
          <a:p>
            <a:pPr indent="0" lvl="0" marL="0" rtl="0" algn="l">
              <a:lnSpc>
                <a:spcPct val="100000"/>
              </a:lnSpc>
              <a:spcBef>
                <a:spcPts val="0"/>
              </a:spcBef>
              <a:spcAft>
                <a:spcPts val="0"/>
              </a:spcAft>
              <a:buSzPts val="1100"/>
              <a:buNone/>
            </a:pPr>
            <a:r>
              <a:rPr lang="en-GB"/>
              <a:t>There is also </a:t>
            </a:r>
            <a:r>
              <a:rPr lang="en-GB" u="sng">
                <a:solidFill>
                  <a:schemeClr val="hlink"/>
                </a:solidFill>
                <a:hlinkClick r:id="rId3"/>
              </a:rPr>
              <a:t>https://tinyjpg.com/</a:t>
            </a:r>
            <a:r>
              <a:rPr lang="en-GB"/>
              <a:t> and </a:t>
            </a:r>
            <a:r>
              <a:rPr lang="en-GB" u="sng">
                <a:solidFill>
                  <a:schemeClr val="hlink"/>
                </a:solidFill>
                <a:hlinkClick r:id="rId4"/>
              </a:rPr>
              <a:t>https://compressor.io/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Photoshop?</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CSS (Cascading Style Sheets)</a:t>
            </a:r>
            <a:r>
              <a:rPr lang="en-GB" sz="1200">
                <a:solidFill>
                  <a:srgbClr val="434343"/>
                </a:solidFill>
                <a:highlight>
                  <a:srgbClr val="FFFFFF"/>
                </a:highlight>
                <a:latin typeface="Roboto"/>
                <a:ea typeface="Roboto"/>
                <a:cs typeface="Roboto"/>
                <a:sym typeface="Roboto"/>
              </a:rPr>
              <a:t> is the style of a web page; it i</a:t>
            </a:r>
            <a:r>
              <a:rPr lang="en-GB" sz="1200">
                <a:solidFill>
                  <a:srgbClr val="434343"/>
                </a:solidFill>
                <a:latin typeface="Arial"/>
                <a:ea typeface="Arial"/>
                <a:cs typeface="Arial"/>
                <a:sym typeface="Arial"/>
              </a:rPr>
              <a:t>s the visual aspects of websites.</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It’s a style sheet language used for directing the presentation and formatting of a page and styles page elements such as font, color, weight, spacing, positioning, backgrounds, link characteristics, and more. </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It’s also used to adapt the style to different types of devices, such as large screens, small screens, or printers.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Syntax - what does css look like?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Using the html tag, class, or id we’ll attach our styles.</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Similar to html css styles have an open and close bracket.</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Class selectors need a period (.) before the class name like this, and ID selectors need a hash (#)</a:t>
            </a:r>
            <a:endParaRPr sz="1200">
              <a:solidFill>
                <a:srgbClr val="434343"/>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Webfonts formats include ttf, otf, woff, woff2, svg, eot and change the typeface/font. First specify the location of the font we want to use:</a:t>
            </a:r>
            <a:endParaRPr/>
          </a:p>
          <a:p>
            <a:pPr indent="0" lvl="0" marL="0" rtl="0" algn="l">
              <a:lnSpc>
                <a:spcPct val="100000"/>
              </a:lnSpc>
              <a:spcBef>
                <a:spcPts val="0"/>
              </a:spcBef>
              <a:spcAft>
                <a:spcPts val="0"/>
              </a:spcAft>
              <a:buSzPts val="1100"/>
              <a:buNone/>
            </a:pPr>
            <a:r>
              <a:rPr lang="en-GB"/>
              <a:t>@font-face {</a:t>
            </a:r>
            <a:endParaRPr/>
          </a:p>
          <a:p>
            <a:pPr indent="0" lvl="0" marL="0" rtl="0" algn="l">
              <a:lnSpc>
                <a:spcPct val="100000"/>
              </a:lnSpc>
              <a:spcBef>
                <a:spcPts val="0"/>
              </a:spcBef>
              <a:spcAft>
                <a:spcPts val="0"/>
              </a:spcAft>
              <a:buSzPts val="1100"/>
              <a:buNone/>
            </a:pPr>
            <a:r>
              <a:rPr lang="en-GB"/>
              <a:t>font-family: Name;</a:t>
            </a:r>
            <a:endParaRPr/>
          </a:p>
          <a:p>
            <a:pPr indent="0" lvl="0" marL="0" rtl="0" algn="l">
              <a:lnSpc>
                <a:spcPct val="100000"/>
              </a:lnSpc>
              <a:spcBef>
                <a:spcPts val="0"/>
              </a:spcBef>
              <a:spcAft>
                <a:spcPts val="0"/>
              </a:spcAft>
              <a:buSzPts val="1100"/>
              <a:buNone/>
            </a:pPr>
            <a:r>
              <a:rPr lang="en-GB"/>
              <a:t>src: url('fonts/name.eot');</a:t>
            </a:r>
            <a:endParaRPr/>
          </a:p>
          <a:p>
            <a:pPr indent="0" lvl="0" marL="0" rtl="0" algn="l">
              <a:lnSpc>
                <a:spcPct val="100000"/>
              </a:lnSpc>
              <a:spcBef>
                <a:spcPts val="0"/>
              </a:spcBef>
              <a:spcAft>
                <a:spcPts val="0"/>
              </a:spcAft>
              <a:buSzPts val="1100"/>
              <a:buNone/>
            </a:pPr>
            <a:r>
              <a:rPr lang="en-GB"/>
              <a:t>src: url('fonts/name.woff') format("woff"),</a:t>
            </a:r>
            <a:endParaRPr/>
          </a:p>
          <a:p>
            <a:pPr indent="0" lvl="0" marL="0" rtl="0" algn="l">
              <a:lnSpc>
                <a:spcPct val="100000"/>
              </a:lnSpc>
              <a:spcBef>
                <a:spcPts val="0"/>
              </a:spcBef>
              <a:spcAft>
                <a:spcPts val="0"/>
              </a:spcAft>
              <a:buSzPts val="1100"/>
              <a:buNone/>
            </a:pPr>
            <a:r>
              <a:rPr lang="en-GB"/>
              <a:t>url('font/sname.ttf') format("truetype"),</a:t>
            </a:r>
            <a:endParaRPr/>
          </a:p>
          <a:p>
            <a:pPr indent="0" lvl="0" marL="0" rtl="0" algn="l">
              <a:lnSpc>
                <a:spcPct val="100000"/>
              </a:lnSpc>
              <a:spcBef>
                <a:spcPts val="0"/>
              </a:spcBef>
              <a:spcAft>
                <a:spcPts val="0"/>
              </a:spcAft>
              <a:buSzPts val="1100"/>
              <a:buNone/>
            </a:pPr>
            <a:r>
              <a:rPr lang="en-GB"/>
              <a:t>url('fonts/name.otf') format("opentype");</a:t>
            </a:r>
            <a:endParaRPr/>
          </a:p>
          <a:p>
            <a:pPr indent="0" lvl="0" marL="0" rtl="0" algn="l">
              <a:lnSpc>
                <a:spcPct val="100000"/>
              </a:lnSpc>
              <a:spcBef>
                <a:spcPts val="0"/>
              </a:spcBef>
              <a:spcAft>
                <a:spcPts val="0"/>
              </a:spcAft>
              <a:buSzPts val="1100"/>
              <a:buNone/>
            </a:pPr>
            <a:r>
              <a:rPr lang="en-GB"/>
              <a:t>}</a:t>
            </a:r>
            <a:endParaRPr/>
          </a:p>
          <a:p>
            <a:pPr indent="0" lvl="0" marL="0" rtl="0" algn="l">
              <a:lnSpc>
                <a:spcPct val="100000"/>
              </a:lnSpc>
              <a:spcBef>
                <a:spcPts val="0"/>
              </a:spcBef>
              <a:spcAft>
                <a:spcPts val="0"/>
              </a:spcAft>
              <a:buSzPts val="1100"/>
              <a:buNone/>
            </a:pPr>
            <a:r>
              <a:rPr lang="en-GB"/>
              <a:t>The we can just reference our font name in our style:</a:t>
            </a:r>
            <a:endParaRPr/>
          </a:p>
          <a:p>
            <a:pPr indent="0" lvl="0" marL="0" rtl="0" algn="l">
              <a:lnSpc>
                <a:spcPct val="100000"/>
              </a:lnSpc>
              <a:spcBef>
                <a:spcPts val="0"/>
              </a:spcBef>
              <a:spcAft>
                <a:spcPts val="0"/>
              </a:spcAft>
              <a:buSzPts val="1100"/>
              <a:buNone/>
            </a:pPr>
            <a:r>
              <a:rPr lang="en-GB"/>
              <a:t>font-family: Name, sans-serif;</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Pseudo class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pseudo class is a keyword added to a selector that specifies a special state of the selected element(s).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There are others but these are common.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What are we doing??</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Each lesson we’re going to work on chunks of web site development, we’ll be covering:</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FTP &amp; Servers: setup and connection</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HTML: the structure of a web page.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CSS: the style of a web page.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JavaScript: website interaction.</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PHP: Working with Data.</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By the end of the course you’ll be able to build your own website and have developed a basic understanding of all the tools, scripts (code), and processes essential to building your own website.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Why? I’ve found many courses might teach you how to design a website and maybe do some basic editing, but often they don’t cover how to build one! You can often bumble along without ever learning to build a website, but you’ll struggle to tailor it to your own needs. Learning to build will give you an advantage to really build what you really want and need.</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I’ll be providing access to all files including this presentation via Google Drive.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In this first session we’re going to cover quite a lot of information, but after that lessons will be more practical.</a:t>
            </a:r>
            <a:endParaRPr sz="1200">
              <a:solidFill>
                <a:srgbClr val="434343"/>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Mobile styles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Most of the time we’ll need our site to look good not just on a desktop computer but also a variety of devices, which means different screen sizes. We can get around this by inserting our styles into media queries. Examples: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Don’t worry if you don’t get through it all!!</a:t>
            </a:r>
            <a:endParaRPr/>
          </a:p>
          <a:p>
            <a:pPr indent="0" lvl="0" marL="0" rtl="0" algn="l">
              <a:lnSpc>
                <a:spcPct val="100000"/>
              </a:lnSpc>
              <a:spcBef>
                <a:spcPts val="0"/>
              </a:spcBef>
              <a:spcAft>
                <a:spcPts val="0"/>
              </a:spcAft>
              <a:buSzPts val="1100"/>
              <a:buNone/>
            </a:pPr>
            <a:r>
              <a:rPr lang="en-GB"/>
              <a:t>Demo inserting a body class &amp; a div class, images, fonts and colors have been provided.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Keep styling, try mobile styles if you didn’t have time.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Vendor prefixes?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normalise.css and reset.css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Chrome WebTools.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Colours are specified with a Hex value, or rgba. You could use software like photoshop or an online service:  https://htmlcolorcodes.com/color-picker/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Inline style vs linked style sheet</a:t>
            </a:r>
            <a:endParaRPr/>
          </a:p>
          <a:p>
            <a:pPr indent="0" lvl="0" marL="0" rtl="0" algn="l">
              <a:lnSpc>
                <a:spcPct val="100000"/>
              </a:lnSpc>
              <a:spcBef>
                <a:spcPts val="0"/>
              </a:spcBef>
              <a:spcAft>
                <a:spcPts val="0"/>
              </a:spcAft>
              <a:buSzPts val="1100"/>
              <a:buNone/>
            </a:pPr>
            <a:r>
              <a:rPr lang="en-GB"/>
              <a:t>We can apply styles inline, although that is bad practice and can lead to problems, so I recommend always keeping your styles in a separate file, which I’m going to show you.</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is an example of an inline style: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&lt;h1 style="color:blue;"&gt;This is a Blue Heading&lt;/h1&gt;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JavaScript is a client-side scripting language that works with the content within the browser, it handles interactions on a page such as dropdown menus, thumbnail changes, and image sliders.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It makes everything a little bit more magical.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When I say ‘Client-side’ it means the code does it’s work on your machine, ‘Server-side’ means the server does the work.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https://youtu.be/VB7y0yxZjro?t=11</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An example:</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We link javaScript in our HTML document using the &lt;script&gt; tag.</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It’s best practice to link an external file rather than use script inline (on the page).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We link javaScript in our HTML document using the &lt;script&gt; tag:</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&lt;script type="text/javascript" src="js/basic.js"&gt;&lt;/script&gt;</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Then inside our .js file we add our javaScript, like this:</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document.getElementById("demo").innerHTML = "Hello World!";</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Code Libraries</a:t>
            </a:r>
            <a:endParaRPr/>
          </a:p>
          <a:p>
            <a:pPr indent="0" lvl="0" marL="0" rtl="0" algn="l">
              <a:lnSpc>
                <a:spcPct val="115000"/>
              </a:lnSpc>
              <a:spcBef>
                <a:spcPts val="1000"/>
              </a:spcBef>
              <a:spcAft>
                <a:spcPts val="0"/>
              </a:spcAft>
              <a:buSzPts val="1100"/>
              <a:buNone/>
            </a:pPr>
            <a:r>
              <a:rPr lang="en-GB"/>
              <a:t>We often call plain JavaScript (without any additional libraries like jQuery) “Vanilla JavaScript”.</a:t>
            </a:r>
            <a:endParaRPr/>
          </a:p>
          <a:p>
            <a:pPr indent="0" lvl="0" marL="0" rtl="0" algn="l">
              <a:lnSpc>
                <a:spcPct val="115000"/>
              </a:lnSpc>
              <a:spcBef>
                <a:spcPts val="1000"/>
              </a:spcBef>
              <a:spcAft>
                <a:spcPts val="0"/>
              </a:spcAft>
              <a:buSzPts val="1100"/>
              <a:buNone/>
            </a:pPr>
            <a:r>
              <a:rPr lang="en-GB"/>
              <a:t>Rather than building complex codes we can just use a pre-built library; there are many different pre-built JavaScripts libraries which save you time, and make complex tasks easier.</a:t>
            </a:r>
            <a:endParaRPr/>
          </a:p>
          <a:p>
            <a:pPr indent="0" lvl="0" marL="0" rtl="0" algn="l">
              <a:lnSpc>
                <a:spcPct val="115000"/>
              </a:lnSpc>
              <a:spcBef>
                <a:spcPts val="1000"/>
              </a:spcBef>
              <a:spcAft>
                <a:spcPts val="0"/>
              </a:spcAft>
              <a:buSzPts val="1100"/>
              <a:buNone/>
            </a:pPr>
            <a:r>
              <a:rPr lang="en-GB"/>
              <a:t>Why reinvent the wheel when someone else has already done it!</a:t>
            </a:r>
            <a:endParaRPr/>
          </a:p>
          <a:p>
            <a:pPr indent="0" lvl="0" marL="0" rtl="0" algn="l">
              <a:lnSpc>
                <a:spcPct val="115000"/>
              </a:lnSpc>
              <a:spcBef>
                <a:spcPts val="1000"/>
              </a:spcBef>
              <a:spcAft>
                <a:spcPts val="0"/>
              </a:spcAft>
              <a:buSzPts val="1100"/>
              <a:buNone/>
            </a:pPr>
            <a:r>
              <a:rPr lang="en-GB"/>
              <a:t>JQuery is one of them libraries.</a:t>
            </a:r>
            <a:endParaRPr/>
          </a:p>
          <a:p>
            <a:pPr indent="0" lvl="0" marL="0" rtl="0" algn="l">
              <a:lnSpc>
                <a:spcPct val="115000"/>
              </a:lnSpc>
              <a:spcBef>
                <a:spcPts val="1000"/>
              </a:spcBef>
              <a:spcAft>
                <a:spcPts val="0"/>
              </a:spcAft>
              <a:buSzPts val="1100"/>
              <a:buNone/>
            </a:pPr>
            <a:r>
              <a:rPr lang="en-GB"/>
              <a:t>jQuery is a lightweight JavaScript library, it makes javaScript easier to read, shorter, and simpler. Example:</a:t>
            </a:r>
            <a:endParaRPr/>
          </a:p>
          <a:p>
            <a:pPr indent="0" lvl="0" marL="0" rtl="0" algn="l">
              <a:lnSpc>
                <a:spcPct val="115000"/>
              </a:lnSpc>
              <a:spcBef>
                <a:spcPts val="1000"/>
              </a:spcBef>
              <a:spcAft>
                <a:spcPts val="0"/>
              </a:spcAft>
              <a:buSzPts val="1100"/>
              <a:buNone/>
            </a:pPr>
            <a:r>
              <a:rPr lang="en-GB"/>
              <a:t>$("#demo").html("Hello, World!");</a:t>
            </a:r>
            <a:endParaRPr/>
          </a:p>
          <a:p>
            <a:pPr indent="0" lvl="0" marL="0" rtl="0" algn="l">
              <a:lnSpc>
                <a:spcPct val="115000"/>
              </a:lnSpc>
              <a:spcBef>
                <a:spcPts val="1000"/>
              </a:spcBef>
              <a:spcAft>
                <a:spcPts val="0"/>
              </a:spcAft>
              <a:buSzPts val="1100"/>
              <a:buNone/>
            </a:pPr>
            <a:r>
              <a:rPr lang="en-GB"/>
              <a:t>AJAX (part of jQuery) loads/reads, updates, and deletes content/data from a web server without reloading the page.</a:t>
            </a:r>
            <a:endParaRPr/>
          </a:p>
          <a:p>
            <a:pPr indent="0" lvl="0" marL="0" rtl="0" algn="l">
              <a:lnSpc>
                <a:spcPct val="115000"/>
              </a:lnSpc>
              <a:spcBef>
                <a:spcPts val="1000"/>
              </a:spcBef>
              <a:spcAft>
                <a:spcPts val="0"/>
              </a:spcAft>
              <a:buSzPts val="1100"/>
              <a:buNone/>
            </a:pPr>
            <a:r>
              <a:rPr lang="en-GB"/>
              <a:t>It loads content “asynchronously” meaning it will not stop other scripts loading.</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Frameworks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We’re going to look at jQuery but I wanted to mention frameworks.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Libraries give us small upgrades which we can insert into our project, whereas a framework is a scaffolding which we build our projects within. They enable us to make more complex UI’s and single-page applications, built from JavaScript they have their own language and rules.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Vue, React, and Angular are currently the most popular.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Vue and React are more suited for light-weight applications and angular is the best for large complex UI applications.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React was built by Facebook, Angular by google, and Vue by “Evan You” who worked on Angular.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They all use next generation javaScript (ES6) that isn’t widely used in browsers.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Functions, Events and Variables</a:t>
            </a:r>
            <a:endParaRPr/>
          </a:p>
          <a:p>
            <a:pPr indent="0" lvl="0" marL="0" rtl="0" algn="l">
              <a:lnSpc>
                <a:spcPct val="115000"/>
              </a:lnSpc>
              <a:spcBef>
                <a:spcPts val="1000"/>
              </a:spcBef>
              <a:spcAft>
                <a:spcPts val="0"/>
              </a:spcAft>
              <a:buSzPts val="1100"/>
              <a:buNone/>
            </a:pPr>
            <a:r>
              <a:rPr lang="en-GB"/>
              <a:t>We’re going to look a jQuery.</a:t>
            </a:r>
            <a:endParaRPr/>
          </a:p>
          <a:p>
            <a:pPr indent="0" lvl="0" marL="0" rtl="0" algn="l">
              <a:lnSpc>
                <a:spcPct val="115000"/>
              </a:lnSpc>
              <a:spcBef>
                <a:spcPts val="1000"/>
              </a:spcBef>
              <a:spcAft>
                <a:spcPts val="0"/>
              </a:spcAft>
              <a:buSzPts val="1100"/>
              <a:buNone/>
            </a:pPr>
            <a:r>
              <a:rPr lang="en-GB"/>
              <a:t>Simple interactions (e.g. responding to mouse hover and click).</a:t>
            </a:r>
            <a:endParaRPr/>
          </a:p>
          <a:p>
            <a:pPr indent="0" lvl="0" marL="0" rtl="0" algn="l">
              <a:lnSpc>
                <a:spcPct val="115000"/>
              </a:lnSpc>
              <a:spcBef>
                <a:spcPts val="1000"/>
              </a:spcBef>
              <a:spcAft>
                <a:spcPts val="0"/>
              </a:spcAft>
              <a:buSzPts val="1100"/>
              <a:buNone/>
            </a:pPr>
            <a:r>
              <a:rPr lang="en-GB"/>
              <a:t>A mouse click is the most common event you’ll use.</a:t>
            </a:r>
            <a:endParaRPr/>
          </a:p>
          <a:p>
            <a:pPr indent="0" lvl="0" marL="0" rtl="0" algn="l">
              <a:lnSpc>
                <a:spcPct val="115000"/>
              </a:lnSpc>
              <a:spcBef>
                <a:spcPts val="1000"/>
              </a:spcBef>
              <a:spcAft>
                <a:spcPts val="0"/>
              </a:spcAft>
              <a:buSzPts val="1100"/>
              <a:buNone/>
            </a:pPr>
            <a:r>
              <a:rPr lang="en-GB"/>
              <a:t>jQuery Event Example:</a:t>
            </a:r>
            <a:endParaRPr/>
          </a:p>
          <a:p>
            <a:pPr indent="0" lvl="0" marL="0" rtl="0" algn="l">
              <a:lnSpc>
                <a:spcPct val="115000"/>
              </a:lnSpc>
              <a:spcBef>
                <a:spcPts val="1000"/>
              </a:spcBef>
              <a:spcAft>
                <a:spcPts val="0"/>
              </a:spcAft>
              <a:buSzPts val="1100"/>
              <a:buNone/>
            </a:pPr>
            <a:r>
              <a:rPr lang="en-GB"/>
              <a:t>$( ".btn" ).click(function() {</a:t>
            </a:r>
            <a:endParaRPr/>
          </a:p>
          <a:p>
            <a:pPr indent="0" lvl="0" marL="0" rtl="0" algn="l">
              <a:lnSpc>
                <a:spcPct val="115000"/>
              </a:lnSpc>
              <a:spcBef>
                <a:spcPts val="1000"/>
              </a:spcBef>
              <a:spcAft>
                <a:spcPts val="0"/>
              </a:spcAft>
              <a:buSzPts val="1100"/>
              <a:buNone/>
            </a:pPr>
            <a:r>
              <a:rPr lang="en-GB"/>
              <a:t>	alert( "you clicked!" );</a:t>
            </a:r>
            <a:endParaRPr/>
          </a:p>
          <a:p>
            <a:pPr indent="0" lvl="0" marL="0" rtl="0" algn="l">
              <a:lnSpc>
                <a:spcPct val="115000"/>
              </a:lnSpc>
              <a:spcBef>
                <a:spcPts val="1000"/>
              </a:spcBef>
              <a:spcAft>
                <a:spcPts val="0"/>
              </a:spcAft>
              <a:buSzPts val="1100"/>
              <a:buNone/>
            </a:pPr>
            <a:r>
              <a:rPr lang="en-GB"/>
              <a:t>});</a:t>
            </a:r>
            <a:endParaRPr/>
          </a:p>
          <a:p>
            <a:pPr indent="0" lvl="0" marL="0" rtl="0" algn="l">
              <a:lnSpc>
                <a:spcPct val="115000"/>
              </a:lnSpc>
              <a:spcBef>
                <a:spcPts val="1000"/>
              </a:spcBef>
              <a:spcAft>
                <a:spcPts val="0"/>
              </a:spcAft>
              <a:buSzPts val="1100"/>
              <a:buNone/>
            </a:pPr>
            <a:r>
              <a:rPr lang="en-GB"/>
              <a:t>If they click the class “.btn”, it alerts with a response.</a:t>
            </a:r>
            <a:endParaRPr/>
          </a:p>
          <a:p>
            <a:pPr indent="0" lvl="0" marL="0" rtl="0" algn="l">
              <a:lnSpc>
                <a:spcPct val="115000"/>
              </a:lnSpc>
              <a:spcBef>
                <a:spcPts val="1000"/>
              </a:spcBef>
              <a:spcAft>
                <a:spcPts val="0"/>
              </a:spcAft>
              <a:buSzPts val="1100"/>
              <a:buNone/>
            </a:pPr>
            <a:r>
              <a:rPr lang="en-GB"/>
              <a:t>As with CSS and HTML, javaScript uses brackets, and scripts are nested within each other.</a:t>
            </a:r>
            <a:endParaRPr/>
          </a:p>
          <a:p>
            <a:pPr indent="0" lvl="0" marL="0" rtl="0" algn="l">
              <a:lnSpc>
                <a:spcPct val="115000"/>
              </a:lnSpc>
              <a:spcBef>
                <a:spcPts val="1000"/>
              </a:spcBef>
              <a:spcAft>
                <a:spcPts val="0"/>
              </a:spcAft>
              <a:buSzPts val="1100"/>
              <a:buNone/>
            </a:pPr>
            <a:r>
              <a:rPr lang="en-GB"/>
              <a:t>We often store information to be referenced later, this is called a variable. It’s like a bucket, we put stuff in and take stuff out.</a:t>
            </a:r>
            <a:endParaRPr/>
          </a:p>
          <a:p>
            <a:pPr indent="0" lvl="0" marL="0" rtl="0" algn="l">
              <a:lnSpc>
                <a:spcPct val="115000"/>
              </a:lnSpc>
              <a:spcBef>
                <a:spcPts val="1000"/>
              </a:spcBef>
              <a:spcAft>
                <a:spcPts val="0"/>
              </a:spcAft>
              <a:buSzPts val="1100"/>
              <a:buNone/>
            </a:pPr>
            <a:r>
              <a:rPr lang="en-GB"/>
              <a:t>jQuery Variable Example:</a:t>
            </a:r>
            <a:endParaRPr/>
          </a:p>
          <a:p>
            <a:pPr indent="0" lvl="0" marL="0" rtl="0" algn="l">
              <a:lnSpc>
                <a:spcPct val="115000"/>
              </a:lnSpc>
              <a:spcBef>
                <a:spcPts val="1000"/>
              </a:spcBef>
              <a:spcAft>
                <a:spcPts val="0"/>
              </a:spcAft>
              <a:buSzPts val="1100"/>
              <a:buNone/>
            </a:pPr>
            <a:r>
              <a:rPr lang="en-GB"/>
              <a:t>var $welcome = “hello”;</a:t>
            </a:r>
            <a:endParaRPr/>
          </a:p>
          <a:p>
            <a:pPr indent="0" lvl="0" marL="0" rtl="0" algn="l">
              <a:lnSpc>
                <a:spcPct val="115000"/>
              </a:lnSpc>
              <a:spcBef>
                <a:spcPts val="1000"/>
              </a:spcBef>
              <a:spcAft>
                <a:spcPts val="0"/>
              </a:spcAft>
              <a:buSzPts val="1100"/>
              <a:buNone/>
            </a:pPr>
            <a:r>
              <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jQuery.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the final file and what it looks like.</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Extension</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Try changing the menu on our previous project!</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Try vue.js</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It’s very important to early on define your brief, even if you’d just working on a small project outline your aims or a todo list, as this will help you stay on track.</a:t>
            </a:r>
            <a:endParaRPr sz="1200">
              <a:solidFill>
                <a:srgbClr val="434343"/>
              </a:solidFill>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 Data capture and forms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Mailchimp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Alot of clients like sending email newsletters and Mailchimp is a good service to manage email subscriptions. Mailchimp provides the code, so we just paste it where we need it! We may have to add style selectors to make it look nice tho.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Unfortunately Mailchimp only really handles email newsletters, and if we want users to be able to send a message or store other information we’ll need to use our own scripts.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PHP is a server-side scripting language, it handles advanced interactions with the server such as Database interactions, and mail server interactions.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 often use PHP with phpmyadmin and a mySQL database.</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SzPts val="1100"/>
              <a:buNone/>
            </a:pPr>
            <a:r>
              <a:rPr lang="en-GB" sz="1200">
                <a:latin typeface="Calibri"/>
                <a:ea typeface="Calibri"/>
                <a:cs typeface="Calibri"/>
                <a:sym typeface="Calibri"/>
              </a:rPr>
              <a:t>Python</a:t>
            </a:r>
            <a:endParaRPr sz="1200">
              <a:latin typeface="Calibri"/>
              <a:ea typeface="Calibri"/>
              <a:cs typeface="Calibri"/>
              <a:sym typeface="Calibri"/>
            </a:endParaRPr>
          </a:p>
          <a:p>
            <a:pPr indent="0" lvl="0" marL="0" rtl="0" algn="l">
              <a:lnSpc>
                <a:spcPct val="115000"/>
              </a:lnSpc>
              <a:spcBef>
                <a:spcPts val="0"/>
              </a:spcBef>
              <a:spcAft>
                <a:spcPts val="0"/>
              </a:spcAft>
              <a:buSzPts val="1100"/>
              <a:buNone/>
            </a:pPr>
            <a:r>
              <a:t/>
            </a:r>
            <a:endParaRPr sz="1200">
              <a:latin typeface="Calibri"/>
              <a:ea typeface="Calibri"/>
              <a:cs typeface="Calibri"/>
              <a:sym typeface="Calibri"/>
            </a:endParaRPr>
          </a:p>
          <a:p>
            <a:pPr indent="0" lvl="0" marL="0" rtl="0" algn="l">
              <a:lnSpc>
                <a:spcPct val="115000"/>
              </a:lnSpc>
              <a:spcBef>
                <a:spcPts val="0"/>
              </a:spcBef>
              <a:spcAft>
                <a:spcPts val="0"/>
              </a:spcAft>
              <a:buSzPts val="1100"/>
              <a:buNone/>
            </a:pPr>
            <a:r>
              <a:rPr lang="en-GB" sz="1200">
                <a:latin typeface="Calibri"/>
                <a:ea typeface="Calibri"/>
                <a:cs typeface="Calibri"/>
                <a:sym typeface="Calibri"/>
              </a:rPr>
              <a:t>Demo!!</a:t>
            </a:r>
            <a:endParaRPr sz="1200">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These are basic principles that apply common scripting languages, although they may be written differently the they essentially do the same thing.</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Task</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Walk through php and phpmyadmin</a:t>
            </a:r>
            <a:endParaRPr sz="1200">
              <a:solidFill>
                <a:srgbClr val="434343"/>
              </a:solidFill>
              <a:latin typeface="Arial"/>
              <a:ea typeface="Arial"/>
              <a:cs typeface="Arial"/>
              <a:sym typeface="Arial"/>
            </a:endParaRPr>
          </a:p>
          <a:p>
            <a:pPr indent="0" lvl="0" marL="0" rtl="0" algn="l">
              <a:lnSpc>
                <a:spcPct val="100000"/>
              </a:lnSpc>
              <a:spcBef>
                <a:spcPts val="1000"/>
              </a:spcBef>
              <a:spcAft>
                <a:spcPts val="0"/>
              </a:spcAft>
              <a:buSzPts val="1100"/>
              <a:buNone/>
            </a:pPr>
            <a:r>
              <a:rPr lang="en-GB" sz="1200">
                <a:solidFill>
                  <a:srgbClr val="434343"/>
                </a:solidFill>
                <a:latin typeface="Arial"/>
                <a:ea typeface="Arial"/>
                <a:cs typeface="Arial"/>
                <a:sym typeface="Arial"/>
              </a:rPr>
              <a:t>Following the instructions worksheet we’re going to use php to send an email, and send data to a server.</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Extend: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Sequel Pro</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WYSIWYG’s</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https://www.tiny.cloud/</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 Data capture and forms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Questions? Has anyone built a website before?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 name="Google Shape;413;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7" name="Google Shape;427;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Google Shape;433;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Google Shape;440;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MetaData, OpenGraph for Social Media, and Favicons.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Inside the &lt;head&gt; of all of your documents you need to add snippets of data which tell browsers, search engines, and other services information about your site/page.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Open Graph provide standards for meta tags (although Twitter have decided to create their own). There are many types of open graph tags but as a minimum you need, title, description, type, image, and url. </a:t>
            </a:r>
            <a:r>
              <a:rPr lang="en-GB" sz="1200" u="sng">
                <a:solidFill>
                  <a:srgbClr val="1155CC"/>
                </a:solidFill>
                <a:latin typeface="Arial"/>
                <a:ea typeface="Arial"/>
                <a:cs typeface="Arial"/>
                <a:sym typeface="Arial"/>
                <a:hlinkClick r:id="rId2"/>
              </a:rPr>
              <a:t>https://ogp.me/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3" name="Shape 453"/>
        <p:cNvGrpSpPr/>
        <p:nvPr/>
      </p:nvGrpSpPr>
      <p:grpSpPr>
        <a:xfrm>
          <a:off x="0" y="0"/>
          <a:ext cx="0" cy="0"/>
          <a:chOff x="0" y="0"/>
          <a:chExt cx="0" cy="0"/>
        </a:xfrm>
      </p:grpSpPr>
      <p:sp>
        <p:nvSpPr>
          <p:cNvPr id="454" name="Google Shape;454;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So in your head we need to add a bunch of tags that look like this.</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Sitemaps and Search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XML Sitemaps tell search engines information about our pages. We can just use an online sitemap generator to create this file, which we then upload to the server. </a:t>
            </a:r>
            <a:r>
              <a:rPr lang="en-GB" u="sng">
                <a:solidFill>
                  <a:schemeClr val="hlink"/>
                </a:solidFill>
                <a:hlinkClick r:id="rId2"/>
              </a:rPr>
              <a:t>https://www.xml-sitemaps.com/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Add the site to google search console once you have published the site, and add the sitemap.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Google Search Console - search queries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u="sng">
                <a:solidFill>
                  <a:schemeClr val="hlink"/>
                </a:solidFill>
                <a:hlinkClick r:id="rId3"/>
              </a:rPr>
              <a:t>https://search.google.com/search-console/about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Google Analytics is a free tool that lets us track and analyse data for the site. We can find out how much traffic we get, where users come from, and more. </a:t>
            </a:r>
            <a:r>
              <a:rPr lang="en-GB" u="sng">
                <a:solidFill>
                  <a:schemeClr val="hlink"/>
                </a:solidFill>
                <a:hlinkClick r:id="rId2"/>
              </a:rPr>
              <a:t>https://analytics.google.com/analytics/web/</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All we do is sign-up and follow their instructions, which usually includes adding a small bit of javaScript to our website.</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Google Shape;476;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Error Pages (404)</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If the page the user is looking for doesn’t exist, they get an error page, we can style our page by adding a 404.htm file. This should look different from the rest of the site.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do these mean?</a:t>
            </a:r>
            <a:endParaRPr/>
          </a:p>
          <a:p>
            <a:pPr indent="0" lvl="0" marL="0" rtl="0" algn="l">
              <a:lnSpc>
                <a:spcPct val="100000"/>
              </a:lnSpc>
              <a:spcBef>
                <a:spcPts val="0"/>
              </a:spcBef>
              <a:spcAft>
                <a:spcPts val="0"/>
              </a:spcAft>
              <a:buSzPts val="1100"/>
              <a:buNone/>
            </a:pPr>
            <a:r>
              <a:rPr lang="en-GB"/>
              <a:t>HTML editors</a:t>
            </a:r>
            <a:endParaRPr/>
          </a:p>
          <a:p>
            <a:pPr indent="0" lvl="0" marL="0" rtl="0" algn="l">
              <a:lnSpc>
                <a:spcPct val="100000"/>
              </a:lnSpc>
              <a:spcBef>
                <a:spcPts val="0"/>
              </a:spcBef>
              <a:spcAft>
                <a:spcPts val="0"/>
              </a:spcAft>
              <a:buSzPts val="1100"/>
              <a:buNone/>
            </a:pPr>
            <a:r>
              <a:rPr lang="en-GB"/>
              <a:t>CMS</a:t>
            </a:r>
            <a:endParaRPr/>
          </a:p>
          <a:p>
            <a:pPr indent="0" lvl="0" marL="0" rtl="0" algn="l">
              <a:lnSpc>
                <a:spcPct val="100000"/>
              </a:lnSpc>
              <a:spcBef>
                <a:spcPts val="0"/>
              </a:spcBef>
              <a:spcAft>
                <a:spcPts val="0"/>
              </a:spcAft>
              <a:buSzPts val="1100"/>
              <a:buNone/>
            </a:pPr>
            <a:r>
              <a:rPr lang="en-GB"/>
              <a:t>Hosting</a:t>
            </a:r>
            <a:endParaRPr/>
          </a:p>
          <a:p>
            <a:pPr indent="0" lvl="0" marL="0" rtl="0" algn="l">
              <a:lnSpc>
                <a:spcPct val="100000"/>
              </a:lnSpc>
              <a:spcBef>
                <a:spcPts val="0"/>
              </a:spcBef>
              <a:spcAft>
                <a:spcPts val="0"/>
              </a:spcAft>
              <a:buSzPts val="1100"/>
              <a:buNone/>
            </a:pPr>
            <a:r>
              <a:rPr lang="en-GB"/>
              <a:t>Servers</a:t>
            </a:r>
            <a:endParaRPr/>
          </a:p>
          <a:p>
            <a:pPr indent="0" lvl="0" marL="0" rtl="0" algn="l">
              <a:lnSpc>
                <a:spcPct val="100000"/>
              </a:lnSpc>
              <a:spcBef>
                <a:spcPts val="0"/>
              </a:spcBef>
              <a:spcAft>
                <a:spcPts val="0"/>
              </a:spcAft>
              <a:buSzPts val="1100"/>
              <a:buNone/>
            </a:pPr>
            <a:r>
              <a:rPr lang="en-GB"/>
              <a:t>Domains</a:t>
            </a:r>
            <a:endParaRPr/>
          </a:p>
          <a:p>
            <a:pPr indent="0" lvl="0" marL="0" rtl="0" algn="l">
              <a:lnSpc>
                <a:spcPct val="100000"/>
              </a:lnSpc>
              <a:spcBef>
                <a:spcPts val="0"/>
              </a:spcBef>
              <a:spcAft>
                <a:spcPts val="0"/>
              </a:spcAft>
              <a:buSzPts val="1100"/>
              <a:buNone/>
            </a:pPr>
            <a:r>
              <a:rPr lang="en-GB"/>
              <a:t>FTP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Google Shape;483;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4" name="Google Shape;484;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Publish, </a:t>
            </a:r>
            <a:endParaRPr/>
          </a:p>
          <a:p>
            <a:pPr indent="0" lvl="0" marL="0" rtl="0" algn="l">
              <a:lnSpc>
                <a:spcPct val="115000"/>
              </a:lnSpc>
              <a:spcBef>
                <a:spcPts val="1000"/>
              </a:spcBef>
              <a:spcAft>
                <a:spcPts val="0"/>
              </a:spcAft>
              <a:buSzPts val="1100"/>
              <a:buNone/>
            </a:pPr>
            <a:r>
              <a:rPr lang="en-GB"/>
              <a:t>Once we’re ready to publish we’ll use FTP to connect to our server and upload all files.</a:t>
            </a:r>
            <a:endParaRPr/>
          </a:p>
          <a:p>
            <a:pPr indent="0" lvl="0" marL="0" rtl="0" algn="l">
              <a:lnSpc>
                <a:spcPct val="115000"/>
              </a:lnSpc>
              <a:spcBef>
                <a:spcPts val="1000"/>
              </a:spcBef>
              <a:spcAft>
                <a:spcPts val="0"/>
              </a:spcAft>
              <a:buSzPts val="1100"/>
              <a:buNone/>
            </a:pPr>
            <a:r>
              <a:rPr lang="en-GB"/>
              <a:t>We did this in our first lesson.</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9" name="Shape 489"/>
        <p:cNvGrpSpPr/>
        <p:nvPr/>
      </p:nvGrpSpPr>
      <p:grpSpPr>
        <a:xfrm>
          <a:off x="0" y="0"/>
          <a:ext cx="0" cy="0"/>
          <a:chOff x="0" y="0"/>
          <a:chExt cx="0" cy="0"/>
        </a:xfrm>
      </p:grpSpPr>
      <p:sp>
        <p:nvSpPr>
          <p:cNvPr id="490" name="Google Shape;490;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1" name="Google Shape;491;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Search Engine Optimisation (SEO), Search engine marketing (SEM), Visibility, and getting found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Search engine optimization is the process of increasing the quality and quantity of website traffic by increasing the visibility of a website or a web page to users of a web search engine.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Search engine marketing involves the promotion of a website by primarily through paid advertising (website banners, adverts, and pay per click).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There is a whole science behind this, and there are NO guarantees!! However, these things will help: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 site works on mobile as well as desktop</a:t>
            </a:r>
            <a:endParaRPr/>
          </a:p>
          <a:p>
            <a:pPr indent="0" lvl="0" marL="0" rtl="0" algn="l">
              <a:lnSpc>
                <a:spcPct val="100000"/>
              </a:lnSpc>
              <a:spcBef>
                <a:spcPts val="0"/>
              </a:spcBef>
              <a:spcAft>
                <a:spcPts val="0"/>
              </a:spcAft>
              <a:buSzPts val="1100"/>
              <a:buNone/>
            </a:pPr>
            <a:r>
              <a:rPr lang="en-GB"/>
              <a:t>Images and file sizes are low and minimised</a:t>
            </a:r>
            <a:endParaRPr/>
          </a:p>
          <a:p>
            <a:pPr indent="0" lvl="0" marL="0" rtl="0" algn="l">
              <a:lnSpc>
                <a:spcPct val="100000"/>
              </a:lnSpc>
              <a:spcBef>
                <a:spcPts val="0"/>
              </a:spcBef>
              <a:spcAft>
                <a:spcPts val="0"/>
              </a:spcAft>
              <a:buSzPts val="1100"/>
              <a:buNone/>
            </a:pPr>
            <a:r>
              <a:rPr lang="en-GB"/>
              <a:t>You’ve added a sitemap to google search console</a:t>
            </a:r>
            <a:endParaRPr/>
          </a:p>
          <a:p>
            <a:pPr indent="0" lvl="0" marL="0" rtl="0" algn="l">
              <a:lnSpc>
                <a:spcPct val="100000"/>
              </a:lnSpc>
              <a:spcBef>
                <a:spcPts val="0"/>
              </a:spcBef>
              <a:spcAft>
                <a:spcPts val="0"/>
              </a:spcAft>
              <a:buSzPts val="1100"/>
              <a:buNone/>
            </a:pPr>
            <a:r>
              <a:rPr lang="en-GB"/>
              <a:t>Includes good content that is relevant, interesting, original and share-worthy.</a:t>
            </a:r>
            <a:endParaRPr/>
          </a:p>
          <a:p>
            <a:pPr indent="0" lvl="0" marL="0" rtl="0" algn="l">
              <a:lnSpc>
                <a:spcPct val="100000"/>
              </a:lnSpc>
              <a:spcBef>
                <a:spcPts val="0"/>
              </a:spcBef>
              <a:spcAft>
                <a:spcPts val="0"/>
              </a:spcAft>
              <a:buSzPts val="1100"/>
              <a:buNone/>
            </a:pPr>
            <a:r>
              <a:rPr lang="en-GB"/>
              <a:t>You’ve included meta data in the head.</a:t>
            </a:r>
            <a:endParaRPr/>
          </a:p>
          <a:p>
            <a:pPr indent="0" lvl="0" marL="0" rtl="0" algn="l">
              <a:lnSpc>
                <a:spcPct val="100000"/>
              </a:lnSpc>
              <a:spcBef>
                <a:spcPts val="0"/>
              </a:spcBef>
              <a:spcAft>
                <a:spcPts val="0"/>
              </a:spcAft>
              <a:buSzPts val="1100"/>
              <a:buNone/>
            </a:pPr>
            <a:r>
              <a:rPr lang="en-GB"/>
              <a:t>Another trick people use is to build links between other relevant sites. So if someone writes an article / blog about our site or something relevant ask for the website link to be included. Don’t over do this though as it causes penalties.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6" name="Shape 496"/>
        <p:cNvGrpSpPr/>
        <p:nvPr/>
      </p:nvGrpSpPr>
      <p:grpSpPr>
        <a:xfrm>
          <a:off x="0" y="0"/>
          <a:ext cx="0" cy="0"/>
          <a:chOff x="0" y="0"/>
          <a:chExt cx="0" cy="0"/>
        </a:xfrm>
      </p:grpSpPr>
      <p:sp>
        <p:nvSpPr>
          <p:cNvPr id="497" name="Google Shape;497;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3" name="Shape 503"/>
        <p:cNvGrpSpPr/>
        <p:nvPr/>
      </p:nvGrpSpPr>
      <p:grpSpPr>
        <a:xfrm>
          <a:off x="0" y="0"/>
          <a:ext cx="0" cy="0"/>
          <a:chOff x="0" y="0"/>
          <a:chExt cx="0" cy="0"/>
        </a:xfrm>
      </p:grpSpPr>
      <p:sp>
        <p:nvSpPr>
          <p:cNvPr id="504" name="Google Shape;504;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5" name="Google Shape;505;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0" name="Shape 510"/>
        <p:cNvGrpSpPr/>
        <p:nvPr/>
      </p:nvGrpSpPr>
      <p:grpSpPr>
        <a:xfrm>
          <a:off x="0" y="0"/>
          <a:ext cx="0" cy="0"/>
          <a:chOff x="0" y="0"/>
          <a:chExt cx="0" cy="0"/>
        </a:xfrm>
      </p:grpSpPr>
      <p:sp>
        <p:nvSpPr>
          <p:cNvPr id="511" name="Google Shape;511;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2" name="Google Shape;512;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 name="Shape 516"/>
        <p:cNvGrpSpPr/>
        <p:nvPr/>
      </p:nvGrpSpPr>
      <p:grpSpPr>
        <a:xfrm>
          <a:off x="0" y="0"/>
          <a:ext cx="0" cy="0"/>
          <a:chOff x="0" y="0"/>
          <a:chExt cx="0" cy="0"/>
        </a:xfrm>
      </p:grpSpPr>
      <p:sp>
        <p:nvSpPr>
          <p:cNvPr id="517" name="Google Shape;517;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All this stuff is literally just the tip of the iceberg! There is no way to really give you everything you need in a short course, but I’ve given you everything I consider essential information.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2" name="Shape 522"/>
        <p:cNvGrpSpPr/>
        <p:nvPr/>
      </p:nvGrpSpPr>
      <p:grpSpPr>
        <a:xfrm>
          <a:off x="0" y="0"/>
          <a:ext cx="0" cy="0"/>
          <a:chOff x="0" y="0"/>
          <a:chExt cx="0" cy="0"/>
        </a:xfrm>
      </p:grpSpPr>
      <p:sp>
        <p:nvSpPr>
          <p:cNvPr id="523" name="Google Shape;523;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4" name="Google Shape;524;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End of lesson 05, Please complete the feedback forms.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Editors:</a:t>
            </a:r>
            <a:endParaRPr/>
          </a:p>
          <a:p>
            <a:pPr indent="0" lvl="0" marL="0" rtl="0" algn="l">
              <a:lnSpc>
                <a:spcPct val="100000"/>
              </a:lnSpc>
              <a:spcBef>
                <a:spcPts val="0"/>
              </a:spcBef>
              <a:spcAft>
                <a:spcPts val="0"/>
              </a:spcAft>
              <a:buSzPts val="1100"/>
              <a:buNone/>
            </a:pPr>
            <a:r>
              <a:rPr lang="en-GB"/>
              <a:t>Adobe Dreamweaver (Subscription)</a:t>
            </a:r>
            <a:endParaRPr/>
          </a:p>
          <a:p>
            <a:pPr indent="0" lvl="0" marL="0" rtl="0" algn="l">
              <a:lnSpc>
                <a:spcPct val="100000"/>
              </a:lnSpc>
              <a:spcBef>
                <a:spcPts val="0"/>
              </a:spcBef>
              <a:spcAft>
                <a:spcPts val="0"/>
              </a:spcAft>
              <a:buSzPts val="1100"/>
              <a:buNone/>
            </a:pPr>
            <a:r>
              <a:rPr lang="en-GB"/>
              <a:t>Atom</a:t>
            </a:r>
            <a:endParaRPr/>
          </a:p>
          <a:p>
            <a:pPr indent="0" lvl="0" marL="0" rtl="0" algn="l">
              <a:lnSpc>
                <a:spcPct val="100000"/>
              </a:lnSpc>
              <a:spcBef>
                <a:spcPts val="0"/>
              </a:spcBef>
              <a:spcAft>
                <a:spcPts val="0"/>
              </a:spcAft>
              <a:buSzPts val="1100"/>
              <a:buNone/>
            </a:pPr>
            <a:r>
              <a:rPr lang="en-GB"/>
              <a:t>Brackets</a:t>
            </a:r>
            <a:endParaRPr/>
          </a:p>
          <a:p>
            <a:pPr indent="0" lvl="0" marL="0" rtl="0" algn="l">
              <a:lnSpc>
                <a:spcPct val="100000"/>
              </a:lnSpc>
              <a:spcBef>
                <a:spcPts val="0"/>
              </a:spcBef>
              <a:spcAft>
                <a:spcPts val="0"/>
              </a:spcAft>
              <a:buSzPts val="1100"/>
              <a:buNone/>
            </a:pPr>
            <a:r>
              <a:rPr lang="en-GB"/>
              <a:t>Sublime Text</a:t>
            </a:r>
            <a:endParaRPr/>
          </a:p>
          <a:p>
            <a:pPr indent="0" lvl="0" marL="0" rtl="0" algn="l">
              <a:lnSpc>
                <a:spcPct val="100000"/>
              </a:lnSpc>
              <a:spcBef>
                <a:spcPts val="0"/>
              </a:spcBef>
              <a:spcAft>
                <a:spcPts val="0"/>
              </a:spcAft>
              <a:buSzPts val="1100"/>
              <a:buNone/>
            </a:pPr>
            <a:r>
              <a:rPr lang="en-GB"/>
              <a:t>plus more (phpstorm)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Software &amp; editors: </a:t>
            </a:r>
            <a:endParaRPr/>
          </a:p>
          <a:p>
            <a:pPr indent="0" lvl="0" marL="0" rtl="0" algn="l">
              <a:lnSpc>
                <a:spcPct val="100000"/>
              </a:lnSpc>
              <a:spcBef>
                <a:spcPts val="0"/>
              </a:spcBef>
              <a:spcAft>
                <a:spcPts val="0"/>
              </a:spcAft>
              <a:buSzPts val="1100"/>
              <a:buNone/>
            </a:pPr>
            <a:r>
              <a:rPr lang="en-GB"/>
              <a:t>Popular editors include Adobe Dreamweaver, Atom, Brackets, Sublime Text and there are many more. Different software has different features but we’re going to focus on development.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We’ll also look at MAMP (local server) which allows us to use server side scripts locally (such as PHP), and Cyberduck (an FTP client) used to connect to a remote server.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We’ll also use Chrome WebTools to test and check our code.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Terminal is a Command Line Interface (CLI), which means instead of viewing a graphic interface we just type commands. </a:t>
            </a:r>
            <a:endParaRPr/>
          </a:p>
          <a:p>
            <a:pPr indent="0" lvl="0" marL="0" rtl="0" algn="l">
              <a:lnSpc>
                <a:spcPct val="100000"/>
              </a:lnSpc>
              <a:spcBef>
                <a:spcPts val="0"/>
              </a:spcBef>
              <a:spcAft>
                <a:spcPts val="0"/>
              </a:spcAft>
              <a:buSzPts val="1100"/>
              <a:buNone/>
            </a:pPr>
            <a:r>
              <a:rPr lang="en-GB"/>
              <a:t>We may have time for Sequel Pro.</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CMS (Content Management System):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An easy way for people to edit a dynamic website, usually web-based so a user can work straight in the browser. They are pre-built code framework or infrastructure that is installed onto the server and set up by developers. They used to be called WYSIWYG editors (what you see is what you get). And they are often similar to a standard word processing software.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You might have heard of Wix, Shopify, and Squarespace, these offer limited ability to edit, but there are other popular CMSs which allow more advanced editing, for example Wordpress, Craft CMS, Drupal, Joomla, October.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Show example of pagekit?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Hosting, servers, domains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Web servers store your files, it’s all the content. Other types of servers include Database Server, and Mail server.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Hosting is popular service that most companies use, as you don’t need your own server. A service provider rents out space on their servers instead. GoDaddy is a popular provider but there are many others.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Domains are your name and address in the word wide web which points to your server and files, they often end with .co.uk, .com, .org etc.</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68"/>
          <p:cNvCxnSpPr/>
          <p:nvPr/>
        </p:nvCxnSpPr>
        <p:spPr>
          <a:xfrm>
            <a:off x="0" y="26452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68"/>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68"/>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5" name="Shape 45"/>
        <p:cNvGrpSpPr/>
        <p:nvPr/>
      </p:nvGrpSpPr>
      <p:grpSpPr>
        <a:xfrm>
          <a:off x="0" y="0"/>
          <a:ext cx="0" cy="0"/>
          <a:chOff x="0" y="0"/>
          <a:chExt cx="0" cy="0"/>
        </a:xfrm>
      </p:grpSpPr>
      <p:sp>
        <p:nvSpPr>
          <p:cNvPr id="46" name="Google Shape;46;p7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7" name="Google Shape;47;p7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8" name="Google Shape;48;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9" name="Shape 49"/>
        <p:cNvGrpSpPr/>
        <p:nvPr/>
      </p:nvGrpSpPr>
      <p:grpSpPr>
        <a:xfrm>
          <a:off x="0" y="0"/>
          <a:ext cx="0" cy="0"/>
          <a:chOff x="0" y="0"/>
          <a:chExt cx="0" cy="0"/>
        </a:xfrm>
      </p:grpSpPr>
      <p:sp>
        <p:nvSpPr>
          <p:cNvPr id="50" name="Google Shape;50;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51" name="Google Shape;51;p78"/>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7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 name="Google Shape;54;p7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55" name="Google Shape;55;p79"/>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56" name="Google Shape;56;p79"/>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7" name="Google Shape;57;p7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Clr>
                <a:schemeClr val="lt1"/>
              </a:buClr>
              <a:buSzPts val="14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8" name="Google Shape;58;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and image ">
  <p:cSld name="SECTION_TITLE_AND_DESCRIPTION_1">
    <p:spTree>
      <p:nvGrpSpPr>
        <p:cNvPr id="59" name="Shape 59"/>
        <p:cNvGrpSpPr/>
        <p:nvPr/>
      </p:nvGrpSpPr>
      <p:grpSpPr>
        <a:xfrm>
          <a:off x="0" y="0"/>
          <a:ext cx="0" cy="0"/>
          <a:chOff x="0" y="0"/>
          <a:chExt cx="0" cy="0"/>
        </a:xfrm>
      </p:grpSpPr>
      <p:sp>
        <p:nvSpPr>
          <p:cNvPr id="60" name="Google Shape;60;p80"/>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 name="Google Shape;61;p80"/>
          <p:cNvCxnSpPr/>
          <p:nvPr/>
        </p:nvCxnSpPr>
        <p:spPr>
          <a:xfrm>
            <a:off x="482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62" name="Google Shape;62;p80"/>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63" name="Google Shape;63;p80"/>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and image  1">
  <p:cSld name="SECTION_TITLE_AND_DESCRIPTION_1_1">
    <p:spTree>
      <p:nvGrpSpPr>
        <p:cNvPr id="64" name="Shape 64"/>
        <p:cNvGrpSpPr/>
        <p:nvPr/>
      </p:nvGrpSpPr>
      <p:grpSpPr>
        <a:xfrm>
          <a:off x="0" y="0"/>
          <a:ext cx="0" cy="0"/>
          <a:chOff x="0" y="0"/>
          <a:chExt cx="0" cy="0"/>
        </a:xfrm>
      </p:grpSpPr>
      <p:sp>
        <p:nvSpPr>
          <p:cNvPr id="65" name="Google Shape;65;p8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 name="Google Shape;66;p81"/>
          <p:cNvCxnSpPr/>
          <p:nvPr/>
        </p:nvCxnSpPr>
        <p:spPr>
          <a:xfrm>
            <a:off x="482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67" name="Google Shape;67;p81"/>
          <p:cNvSpPr txBox="1"/>
          <p:nvPr>
            <p:ph type="title"/>
          </p:nvPr>
        </p:nvSpPr>
        <p:spPr>
          <a:xfrm>
            <a:off x="265500" y="268925"/>
            <a:ext cx="4045200" cy="150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68" name="Google Shape;68;p81"/>
          <p:cNvSpPr txBox="1"/>
          <p:nvPr>
            <p:ph idx="1" type="subTitle"/>
          </p:nvPr>
        </p:nvSpPr>
        <p:spPr>
          <a:xfrm>
            <a:off x="265500" y="885824"/>
            <a:ext cx="4045200" cy="23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9" name="Shape 69"/>
        <p:cNvGrpSpPr/>
        <p:nvPr/>
      </p:nvGrpSpPr>
      <p:grpSpPr>
        <a:xfrm>
          <a:off x="0" y="0"/>
          <a:ext cx="0" cy="0"/>
          <a:chOff x="0" y="0"/>
          <a:chExt cx="0" cy="0"/>
        </a:xfrm>
      </p:grpSpPr>
      <p:sp>
        <p:nvSpPr>
          <p:cNvPr id="70" name="Google Shape;70;p82"/>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None/>
              <a:defRPr sz="2100"/>
            </a:lvl1pPr>
          </a:lstStyle>
          <a:p/>
        </p:txBody>
      </p:sp>
      <p:sp>
        <p:nvSpPr>
          <p:cNvPr id="71" name="Google Shape;71;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72" name="Shape 72"/>
        <p:cNvGrpSpPr/>
        <p:nvPr/>
      </p:nvGrpSpPr>
      <p:grpSpPr>
        <a:xfrm>
          <a:off x="0" y="0"/>
          <a:ext cx="0" cy="0"/>
          <a:chOff x="0" y="0"/>
          <a:chExt cx="0" cy="0"/>
        </a:xfrm>
      </p:grpSpPr>
      <p:sp>
        <p:nvSpPr>
          <p:cNvPr id="73" name="Google Shape;73;p8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83"/>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75" name="Google Shape;75;p83"/>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SzPts val="14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76" name="Google Shape;76;p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title">
  <p:cSld name="BLANK_1">
    <p:spTree>
      <p:nvGrpSpPr>
        <p:cNvPr id="77" name="Shape 77"/>
        <p:cNvGrpSpPr/>
        <p:nvPr/>
      </p:nvGrpSpPr>
      <p:grpSpPr>
        <a:xfrm>
          <a:off x="0" y="0"/>
          <a:ext cx="0" cy="0"/>
          <a:chOff x="0" y="0"/>
          <a:chExt cx="0" cy="0"/>
        </a:xfrm>
      </p:grpSpPr>
      <p:sp>
        <p:nvSpPr>
          <p:cNvPr id="78" name="Google Shape;78;p8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9" name="Google Shape;79;p84"/>
          <p:cNvSpPr/>
          <p:nvPr/>
        </p:nvSpPr>
        <p:spPr>
          <a:xfrm>
            <a:off x="0" y="1406300"/>
            <a:ext cx="9144000" cy="3737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1"/>
        </a:solidFill>
      </p:bgPr>
    </p:bg>
    <p:spTree>
      <p:nvGrpSpPr>
        <p:cNvPr id="14" name="Shape 14"/>
        <p:cNvGrpSpPr/>
        <p:nvPr/>
      </p:nvGrpSpPr>
      <p:grpSpPr>
        <a:xfrm>
          <a:off x="0" y="0"/>
          <a:ext cx="0" cy="0"/>
          <a:chOff x="0" y="0"/>
          <a:chExt cx="0" cy="0"/>
        </a:xfrm>
      </p:grpSpPr>
      <p:sp>
        <p:nvSpPr>
          <p:cNvPr id="15" name="Google Shape;15;p6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6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7" name="Google Shape;17;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6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estions">
  <p:cSld name="MAIN_POINT_1_1">
    <p:bg>
      <p:bgPr>
        <a:solidFill>
          <a:schemeClr val="accent5"/>
        </a:solidFill>
      </p:bgPr>
    </p:bg>
    <p:spTree>
      <p:nvGrpSpPr>
        <p:cNvPr id="19" name="Shape 19"/>
        <p:cNvGrpSpPr/>
        <p:nvPr/>
      </p:nvGrpSpPr>
      <p:grpSpPr>
        <a:xfrm>
          <a:off x="0" y="0"/>
          <a:ext cx="0" cy="0"/>
          <a:chOff x="0" y="0"/>
          <a:chExt cx="0" cy="0"/>
        </a:xfrm>
      </p:grpSpPr>
      <p:sp>
        <p:nvSpPr>
          <p:cNvPr id="20" name="Google Shape;20;p70"/>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1" name="Google Shape;21;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sk">
  <p:cSld name="SECTION_TITLE_AND_DESCRIPTION_1_2">
    <p:spTree>
      <p:nvGrpSpPr>
        <p:cNvPr id="22" name="Shape 22"/>
        <p:cNvGrpSpPr/>
        <p:nvPr/>
      </p:nvGrpSpPr>
      <p:grpSpPr>
        <a:xfrm>
          <a:off x="0" y="0"/>
          <a:ext cx="0" cy="0"/>
          <a:chOff x="0" y="0"/>
          <a:chExt cx="0" cy="0"/>
        </a:xfrm>
      </p:grpSpPr>
      <p:sp>
        <p:nvSpPr>
          <p:cNvPr id="23" name="Google Shape;23;p71"/>
          <p:cNvSpPr/>
          <p:nvPr/>
        </p:nvSpPr>
        <p:spPr>
          <a:xfrm>
            <a:off x="0" y="75"/>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 name="Google Shape;24;p71"/>
          <p:cNvCxnSpPr/>
          <p:nvPr/>
        </p:nvCxnSpPr>
        <p:spPr>
          <a:xfrm>
            <a:off x="330275" y="4495500"/>
            <a:ext cx="468300" cy="0"/>
          </a:xfrm>
          <a:prstGeom prst="straightConnector1">
            <a:avLst/>
          </a:prstGeom>
          <a:noFill/>
          <a:ln cap="flat" cmpd="sng" w="19050">
            <a:solidFill>
              <a:schemeClr val="accent1"/>
            </a:solidFill>
            <a:prstDash val="solid"/>
            <a:round/>
            <a:headEnd len="sm" w="sm" type="none"/>
            <a:tailEnd len="sm" w="sm" type="none"/>
          </a:ln>
        </p:spPr>
      </p:cxnSp>
      <p:sp>
        <p:nvSpPr>
          <p:cNvPr id="25" name="Google Shape;25;p7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26" name="Google Shape;26;p7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 name="Shape 27"/>
        <p:cNvGrpSpPr/>
        <p:nvPr/>
      </p:nvGrpSpPr>
      <p:grpSpPr>
        <a:xfrm>
          <a:off x="0" y="0"/>
          <a:ext cx="0" cy="0"/>
          <a:chOff x="0" y="0"/>
          <a:chExt cx="0" cy="0"/>
        </a:xfrm>
      </p:grpSpPr>
      <p:sp>
        <p:nvSpPr>
          <p:cNvPr id="28" name="Google Shape;28;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MAIN_POINT_1">
    <p:bg>
      <p:bgPr>
        <a:solidFill>
          <a:srgbClr val="F1C232"/>
        </a:solidFill>
      </p:bgPr>
    </p:bg>
    <p:spTree>
      <p:nvGrpSpPr>
        <p:cNvPr id="29" name="Shape 29"/>
        <p:cNvGrpSpPr/>
        <p:nvPr/>
      </p:nvGrpSpPr>
      <p:grpSpPr>
        <a:xfrm>
          <a:off x="0" y="0"/>
          <a:ext cx="0" cy="0"/>
          <a:chOff x="0" y="0"/>
          <a:chExt cx="0" cy="0"/>
        </a:xfrm>
      </p:grpSpPr>
      <p:sp>
        <p:nvSpPr>
          <p:cNvPr id="30" name="Google Shape;30;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31" name="Google Shape;31;p73"/>
          <p:cNvSpPr txBox="1"/>
          <p:nvPr>
            <p:ph idx="1" type="subTitle"/>
          </p:nvPr>
        </p:nvSpPr>
        <p:spPr>
          <a:xfrm>
            <a:off x="510450" y="2602063"/>
            <a:ext cx="8123100" cy="63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400"/>
              <a:buNone/>
              <a:defRPr>
                <a:solidFill>
                  <a:schemeClr val="accent2"/>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32" name="Google Shape;32;p73"/>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3" name="Shape 33"/>
        <p:cNvGrpSpPr/>
        <p:nvPr/>
      </p:nvGrpSpPr>
      <p:grpSpPr>
        <a:xfrm>
          <a:off x="0" y="0"/>
          <a:ext cx="0" cy="0"/>
          <a:chOff x="0" y="0"/>
          <a:chExt cx="0" cy="0"/>
        </a:xfrm>
      </p:grpSpPr>
      <p:sp>
        <p:nvSpPr>
          <p:cNvPr id="34" name="Google Shape;34;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cxnSp>
        <p:nvCxnSpPr>
          <p:cNvPr id="35" name="Google Shape;35;p74"/>
          <p:cNvCxnSpPr/>
          <p:nvPr/>
        </p:nvCxnSpPr>
        <p:spPr>
          <a:xfrm>
            <a:off x="0" y="2645250"/>
            <a:ext cx="9144000" cy="0"/>
          </a:xfrm>
          <a:prstGeom prst="straightConnector1">
            <a:avLst/>
          </a:prstGeom>
          <a:noFill/>
          <a:ln cap="flat" cmpd="sng" w="19050">
            <a:solidFill>
              <a:schemeClr val="lt2"/>
            </a:solidFill>
            <a:prstDash val="solid"/>
            <a:round/>
            <a:headEnd len="sm" w="sm" type="none"/>
            <a:tailEnd len="sm" w="sm" type="none"/>
          </a:ln>
        </p:spPr>
      </p:cxnSp>
      <p:sp>
        <p:nvSpPr>
          <p:cNvPr id="36" name="Google Shape;36;p74"/>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7" name="Shape 37"/>
        <p:cNvGrpSpPr/>
        <p:nvPr/>
      </p:nvGrpSpPr>
      <p:grpSpPr>
        <a:xfrm>
          <a:off x="0" y="0"/>
          <a:ext cx="0" cy="0"/>
          <a:chOff x="0" y="0"/>
          <a:chExt cx="0" cy="0"/>
        </a:xfrm>
      </p:grpSpPr>
      <p:sp>
        <p:nvSpPr>
          <p:cNvPr id="38" name="Google Shape;38;p7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9" name="Google Shape;39;p7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0" name="Google Shape;40;p7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1" name="Google Shape;41;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2" name="Shape 42"/>
        <p:cNvGrpSpPr/>
        <p:nvPr/>
      </p:nvGrpSpPr>
      <p:grpSpPr>
        <a:xfrm>
          <a:off x="0" y="0"/>
          <a:ext cx="0" cy="0"/>
          <a:chOff x="0" y="0"/>
          <a:chExt cx="0" cy="0"/>
        </a:xfrm>
      </p:grpSpPr>
      <p:sp>
        <p:nvSpPr>
          <p:cNvPr id="43" name="Google Shape;43;p7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4" name="Google Shape;44;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1600"/>
              </a:spcBef>
              <a:spcAft>
                <a:spcPts val="160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www.gimp.org" TargetMode="External"/><Relationship Id="rId4" Type="http://schemas.openxmlformats.org/officeDocument/2006/relationships/image" Target="../media/image19.png"/><Relationship Id="rId5"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9.jpg"/><Relationship Id="rId4" Type="http://schemas.openxmlformats.org/officeDocument/2006/relationships/hyperlink" Target="https://youtu.be/VB7y0yxZjro?t=11" TargetMode="External"/><Relationship Id="rId5" Type="http://schemas.openxmlformats.org/officeDocument/2006/relationships/image" Target="../media/image2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png"/><Relationship Id="rId4" Type="http://schemas.openxmlformats.org/officeDocument/2006/relationships/image" Target="../media/image25.png"/><Relationship Id="rId5"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5.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medium.com/@leannephillipz/how-to-write-a-design-brief-cbfd93605655"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www.browserstack.com/" TargetMode="External"/><Relationship Id="rId4" Type="http://schemas.openxmlformats.org/officeDocument/2006/relationships/hyperlink" Target="https://crossbrowsertesting.com/" TargetMode="External"/><Relationship Id="rId5" Type="http://schemas.openxmlformats.org/officeDocument/2006/relationships/image" Target="../media/image3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27.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www.w3.org/" TargetMode="External"/><Relationship Id="rId4" Type="http://schemas.openxmlformats.org/officeDocument/2006/relationships/hyperlink" Target="https://w3c.github.io/developers/tools/" TargetMode="External"/><Relationship Id="rId5" Type="http://schemas.openxmlformats.org/officeDocument/2006/relationships/hyperlink" Target="https://validator.w3.org" TargetMode="External"/><Relationship Id="rId6" Type="http://schemas.openxmlformats.org/officeDocument/2006/relationships/hyperlink" Target="http://www.css-validator.org" TargetMode="External"/><Relationship Id="rId7" Type="http://schemas.openxmlformats.org/officeDocument/2006/relationships/hyperlink" Target="https://codebeautify.org/jsvalidate" TargetMode="External"/><Relationship Id="rId8" Type="http://schemas.openxmlformats.org/officeDocument/2006/relationships/image" Target="../media/image3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compressor.io" TargetMode="External"/><Relationship Id="rId4" Type="http://schemas.openxmlformats.org/officeDocument/2006/relationships/image" Target="../media/image3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hyperlink" Target="https://developers.google.com/speed/pagespeed/insights" TargetMode="External"/><Relationship Id="rId4" Type="http://schemas.openxmlformats.org/officeDocument/2006/relationships/hyperlink" Target="https://cssminifier.com" TargetMode="External"/><Relationship Id="rId5" Type="http://schemas.openxmlformats.org/officeDocument/2006/relationships/hyperlink" Target="https://javascript-minifier.com" TargetMode="External"/><Relationship Id="rId6" Type="http://schemas.openxmlformats.org/officeDocument/2006/relationships/image" Target="../media/image3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ogp.me/" TargetMode="External"/><Relationship Id="rId4" Type="http://schemas.openxmlformats.org/officeDocument/2006/relationships/image" Target="../media/image3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4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38.png"/><Relationship Id="rId4" Type="http://schemas.openxmlformats.org/officeDocument/2006/relationships/hyperlink" Target="https://www.xml-sitemaps.com/" TargetMode="External"/><Relationship Id="rId5" Type="http://schemas.openxmlformats.org/officeDocument/2006/relationships/hyperlink" Target="https://search.google.com/search-console/about"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analytics.google.com/analytics/web/" TargetMode="External"/><Relationship Id="rId4" Type="http://schemas.openxmlformats.org/officeDocument/2006/relationships/image" Target="../media/image46.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4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42.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45.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hyperlink" Target="https://www.google.com/intl/en_uk/business/" TargetMode="External"/><Relationship Id="rId4" Type="http://schemas.openxmlformats.org/officeDocument/2006/relationships/image" Target="../media/image47.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hyperlink" Target="https://www.youtube.com/channel/UCW5YeuERMmlnqo4oq8vwUpg" TargetMode="External"/><Relationship Id="rId4" Type="http://schemas.openxmlformats.org/officeDocument/2006/relationships/hyperlink" Target="https://www.w3schools.com/" TargetMode="External"/><Relationship Id="rId5" Type="http://schemas.openxmlformats.org/officeDocument/2006/relationships/hyperlink" Target="https://www.gbmc.ac.uk/design-for-entrepreneurs-worthing-metprof" TargetMode="External"/><Relationship Id="rId6" Type="http://schemas.openxmlformats.org/officeDocument/2006/relationships/image" Target="../media/image43.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6.xml"/><Relationship Id="rId3" Type="http://schemas.openxmlformats.org/officeDocument/2006/relationships/image" Target="../media/image4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85" name="Google Shape;85;p1"/>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Introduction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Google Shape;151;p10"/>
          <p:cNvPicPr preferRelativeResize="0"/>
          <p:nvPr/>
        </p:nvPicPr>
        <p:blipFill rotWithShape="1">
          <a:blip r:embed="rId3">
            <a:alphaModFix/>
          </a:blip>
          <a:srcRect b="0" l="0" r="0" t="0"/>
          <a:stretch/>
        </p:blipFill>
        <p:spPr>
          <a:xfrm>
            <a:off x="0" y="0"/>
            <a:ext cx="9143999" cy="518124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Setting up, downloads and FTP</a:t>
            </a:r>
            <a:endParaRPr/>
          </a:p>
        </p:txBody>
      </p:sp>
      <p:sp>
        <p:nvSpPr>
          <p:cNvPr id="157" name="Google Shape;157;p1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Local Server and MAMP:</a:t>
            </a:r>
            <a:br>
              <a:rPr lang="en-GB"/>
            </a:br>
            <a:r>
              <a:rPr lang="en-GB"/>
              <a:t>A way to test server side scripts on a local computer.</a:t>
            </a:r>
            <a:endParaRPr/>
          </a:p>
          <a:p>
            <a:pPr indent="0" lvl="0" marL="0" rtl="0" algn="l">
              <a:lnSpc>
                <a:spcPct val="115000"/>
              </a:lnSpc>
              <a:spcBef>
                <a:spcPts val="1600"/>
              </a:spcBef>
              <a:spcAft>
                <a:spcPts val="0"/>
              </a:spcAft>
              <a:buSzPts val="1400"/>
              <a:buNone/>
            </a:pPr>
            <a:r>
              <a:rPr lang="en-GB"/>
              <a:t>FTP and CyberDuck:</a:t>
            </a:r>
            <a:br>
              <a:rPr lang="en-GB"/>
            </a:br>
            <a:r>
              <a:rPr lang="en-GB"/>
              <a:t>A common way of connecting to a server.</a:t>
            </a:r>
            <a:endParaRPr/>
          </a:p>
          <a:p>
            <a:pPr indent="0" lvl="0" marL="0" rtl="0" algn="l">
              <a:lnSpc>
                <a:spcPct val="115000"/>
              </a:lnSpc>
              <a:spcBef>
                <a:spcPts val="1600"/>
              </a:spcBef>
              <a:spcAft>
                <a:spcPts val="1600"/>
              </a:spcAft>
              <a:buSzPts val="1400"/>
              <a:buNone/>
            </a:pPr>
            <a:r>
              <a:rPr lang="en-GB"/>
              <a:t>GIT and GitHub:</a:t>
            </a:r>
            <a:br>
              <a:rPr lang="en-GB"/>
            </a:br>
            <a:r>
              <a:rPr lang="en-GB"/>
              <a:t>A version-control system for tracking/storing changes during development. </a:t>
            </a:r>
            <a:endParaRPr/>
          </a:p>
        </p:txBody>
      </p:sp>
      <p:pic>
        <p:nvPicPr>
          <p:cNvPr id="158" name="Google Shape;158;p11"/>
          <p:cNvPicPr preferRelativeResize="0"/>
          <p:nvPr/>
        </p:nvPicPr>
        <p:blipFill rotWithShape="1">
          <a:blip r:embed="rId3">
            <a:alphaModFix/>
          </a:blip>
          <a:srcRect b="0" l="0" r="0" t="0"/>
          <a:stretch/>
        </p:blipFill>
        <p:spPr>
          <a:xfrm>
            <a:off x="6265800" y="445025"/>
            <a:ext cx="1283250" cy="1283250"/>
          </a:xfrm>
          <a:prstGeom prst="rect">
            <a:avLst/>
          </a:prstGeom>
          <a:noFill/>
          <a:ln>
            <a:noFill/>
          </a:ln>
        </p:spPr>
      </p:pic>
      <p:pic>
        <p:nvPicPr>
          <p:cNvPr id="159" name="Google Shape;159;p11"/>
          <p:cNvPicPr preferRelativeResize="0"/>
          <p:nvPr/>
        </p:nvPicPr>
        <p:blipFill rotWithShape="1">
          <a:blip r:embed="rId4">
            <a:alphaModFix/>
          </a:blip>
          <a:srcRect b="0" l="0" r="0" t="0"/>
          <a:stretch/>
        </p:blipFill>
        <p:spPr>
          <a:xfrm>
            <a:off x="7549050" y="1425513"/>
            <a:ext cx="1283251" cy="1283251"/>
          </a:xfrm>
          <a:prstGeom prst="rect">
            <a:avLst/>
          </a:prstGeom>
          <a:noFill/>
          <a:ln>
            <a:noFill/>
          </a:ln>
        </p:spPr>
      </p:pic>
      <p:pic>
        <p:nvPicPr>
          <p:cNvPr id="160" name="Google Shape;160;p11"/>
          <p:cNvPicPr preferRelativeResize="0"/>
          <p:nvPr/>
        </p:nvPicPr>
        <p:blipFill rotWithShape="1">
          <a:blip r:embed="rId5">
            <a:alphaModFix/>
          </a:blip>
          <a:srcRect b="0" l="0" r="0" t="0"/>
          <a:stretch/>
        </p:blipFill>
        <p:spPr>
          <a:xfrm>
            <a:off x="6795825" y="3116578"/>
            <a:ext cx="1283250" cy="1283272"/>
          </a:xfrm>
          <a:prstGeom prst="rect">
            <a:avLst/>
          </a:prstGeom>
          <a:noFill/>
          <a:ln>
            <a:noFill/>
          </a:ln>
        </p:spPr>
      </p:pic>
      <p:pic>
        <p:nvPicPr>
          <p:cNvPr id="161" name="Google Shape;161;p11"/>
          <p:cNvPicPr preferRelativeResize="0"/>
          <p:nvPr/>
        </p:nvPicPr>
        <p:blipFill rotWithShape="1">
          <a:blip r:embed="rId6">
            <a:alphaModFix/>
          </a:blip>
          <a:srcRect b="0" l="0" r="0" t="0"/>
          <a:stretch/>
        </p:blipFill>
        <p:spPr>
          <a:xfrm>
            <a:off x="5549655" y="1958800"/>
            <a:ext cx="1371524" cy="13377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167" name="Google Shape;167;p12"/>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a:t>
            </a:r>
            <a:endParaRPr/>
          </a:p>
          <a:p>
            <a:pPr indent="0" lvl="0" marL="0" rtl="0" algn="l">
              <a:lnSpc>
                <a:spcPct val="100000"/>
              </a:lnSpc>
              <a:spcBef>
                <a:spcPts val="0"/>
              </a:spcBef>
              <a:spcAft>
                <a:spcPts val="0"/>
              </a:spcAft>
              <a:buSzPts val="2100"/>
              <a:buNone/>
            </a:pPr>
            <a:r>
              <a:t/>
            </a:r>
            <a:endParaRPr/>
          </a:p>
          <a:p>
            <a:pPr indent="-361950" lvl="0" marL="457200" rtl="0" algn="l">
              <a:lnSpc>
                <a:spcPct val="100000"/>
              </a:lnSpc>
              <a:spcBef>
                <a:spcPts val="0"/>
              </a:spcBef>
              <a:spcAft>
                <a:spcPts val="0"/>
              </a:spcAft>
              <a:buSzPts val="2100"/>
              <a:buChar char="●"/>
            </a:pPr>
            <a:r>
              <a:rPr lang="en-GB"/>
              <a:t>Download files using CyberDuck (FTP)</a:t>
            </a:r>
            <a:endParaRPr/>
          </a:p>
          <a:p>
            <a:pPr indent="-361950" lvl="0" marL="457200" rtl="0" algn="l">
              <a:lnSpc>
                <a:spcPct val="100000"/>
              </a:lnSpc>
              <a:spcBef>
                <a:spcPts val="0"/>
              </a:spcBef>
              <a:spcAft>
                <a:spcPts val="0"/>
              </a:spcAft>
              <a:buSzPts val="2100"/>
              <a:buChar char="●"/>
            </a:pPr>
            <a:r>
              <a:rPr lang="en-GB"/>
              <a:t>Use MAMP to set up a local server.</a:t>
            </a:r>
            <a:endParaRPr/>
          </a:p>
          <a:p>
            <a:pPr indent="-361950" lvl="0" marL="457200" rtl="0" algn="l">
              <a:lnSpc>
                <a:spcPct val="100000"/>
              </a:lnSpc>
              <a:spcBef>
                <a:spcPts val="0"/>
              </a:spcBef>
              <a:spcAft>
                <a:spcPts val="0"/>
              </a:spcAft>
              <a:buSzPts val="2100"/>
              <a:buChar char="●"/>
            </a:pPr>
            <a:r>
              <a:rPr lang="en-GB"/>
              <a:t>Edit files using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Site structure and file types.</a:t>
            </a:r>
            <a:endParaRPr/>
          </a:p>
        </p:txBody>
      </p:sp>
      <p:sp>
        <p:nvSpPr>
          <p:cNvPr id="173" name="Google Shape;173;p1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index.</a:t>
            </a:r>
            <a:r>
              <a:rPr lang="en-GB">
                <a:solidFill>
                  <a:schemeClr val="lt2"/>
                </a:solidFill>
              </a:rPr>
              <a:t>html</a:t>
            </a:r>
            <a:r>
              <a:rPr lang="en-GB"/>
              <a:t> (first page)</a:t>
            </a:r>
            <a:br>
              <a:rPr lang="en-GB"/>
            </a:br>
            <a:r>
              <a:rPr lang="en-GB"/>
              <a:t>about.</a:t>
            </a:r>
            <a:r>
              <a:rPr lang="en-GB">
                <a:solidFill>
                  <a:schemeClr val="lt2"/>
                </a:solidFill>
              </a:rPr>
              <a:t>htm</a:t>
            </a:r>
            <a:r>
              <a:rPr lang="en-GB"/>
              <a:t> (subpages)</a:t>
            </a:r>
            <a:br>
              <a:rPr lang="en-GB"/>
            </a:br>
            <a:r>
              <a:rPr lang="en-GB"/>
              <a:t>/style/base.</a:t>
            </a:r>
            <a:r>
              <a:rPr lang="en-GB">
                <a:solidFill>
                  <a:schemeClr val="lt2"/>
                </a:solidFill>
              </a:rPr>
              <a:t>css</a:t>
            </a:r>
            <a:r>
              <a:rPr lang="en-GB"/>
              <a:t> (graphic styling)</a:t>
            </a:r>
            <a:br>
              <a:rPr lang="en-GB"/>
            </a:br>
            <a:r>
              <a:rPr lang="en-GB"/>
              <a:t>/imgs/logo.</a:t>
            </a:r>
            <a:r>
              <a:rPr lang="en-GB">
                <a:solidFill>
                  <a:schemeClr val="lt2"/>
                </a:solidFill>
              </a:rPr>
              <a:t>jpg</a:t>
            </a:r>
            <a:r>
              <a:rPr lang="en-GB"/>
              <a:t> (images)</a:t>
            </a:r>
            <a:br>
              <a:rPr lang="en-GB"/>
            </a:br>
            <a:r>
              <a:rPr lang="en-GB"/>
              <a:t>/code/code.</a:t>
            </a:r>
            <a:r>
              <a:rPr lang="en-GB">
                <a:solidFill>
                  <a:schemeClr val="lt2"/>
                </a:solidFill>
              </a:rPr>
              <a:t>js</a:t>
            </a:r>
            <a:r>
              <a:rPr lang="en-GB"/>
              <a:t> (javascript)</a:t>
            </a:r>
            <a:br>
              <a:rPr lang="en-GB"/>
            </a:br>
            <a:r>
              <a:rPr lang="en-GB"/>
              <a:t>/code/sendmail.</a:t>
            </a:r>
            <a:r>
              <a:rPr lang="en-GB">
                <a:solidFill>
                  <a:schemeClr val="lt2"/>
                </a:solidFill>
              </a:rPr>
              <a:t>php</a:t>
            </a:r>
            <a:r>
              <a:rPr lang="en-GB"/>
              <a:t> (php)</a:t>
            </a:r>
            <a:br>
              <a:rPr lang="en-GB"/>
            </a:br>
            <a:r>
              <a:rPr lang="en-GB"/>
              <a:t>/fonts/myfont.</a:t>
            </a:r>
            <a:r>
              <a:rPr lang="en-GB">
                <a:solidFill>
                  <a:schemeClr val="lt2"/>
                </a:solidFill>
              </a:rPr>
              <a:t>ttf</a:t>
            </a:r>
            <a:endParaRPr>
              <a:solidFill>
                <a:schemeClr val="lt2"/>
              </a:solidFill>
            </a:endParaRPr>
          </a:p>
          <a:p>
            <a:pPr indent="0" lvl="0" marL="0" rtl="0" algn="l">
              <a:lnSpc>
                <a:spcPct val="115000"/>
              </a:lnSpc>
              <a:spcBef>
                <a:spcPts val="1600"/>
              </a:spcBef>
              <a:spcAft>
                <a:spcPts val="0"/>
              </a:spcAft>
              <a:buSzPts val="1400"/>
              <a:buNone/>
            </a:pPr>
            <a:r>
              <a:rPr lang="en-GB"/>
              <a:t>Notes:</a:t>
            </a:r>
            <a:endParaRPr/>
          </a:p>
          <a:p>
            <a:pPr indent="0" lvl="0" marL="0" rtl="0" algn="l">
              <a:lnSpc>
                <a:spcPct val="115000"/>
              </a:lnSpc>
              <a:spcBef>
                <a:spcPts val="1600"/>
              </a:spcBef>
              <a:spcAft>
                <a:spcPts val="0"/>
              </a:spcAft>
              <a:buSzPts val="1400"/>
              <a:buNone/>
            </a:pPr>
            <a:r>
              <a:rPr lang="en-GB"/>
              <a:t>Always keep lowercase, and replace gaps with a _ or - (e.g. about-us).</a:t>
            </a:r>
            <a:endParaRPr/>
          </a:p>
          <a:p>
            <a:pPr indent="0" lvl="0" marL="0" rtl="0" algn="l">
              <a:lnSpc>
                <a:spcPct val="115000"/>
              </a:lnSpc>
              <a:spcBef>
                <a:spcPts val="1600"/>
              </a:spcBef>
              <a:spcAft>
                <a:spcPts val="0"/>
              </a:spcAft>
              <a:buSzPts val="1400"/>
              <a:buNone/>
            </a:pPr>
            <a:r>
              <a:rPr lang="en-GB"/>
              <a:t>The first page is .html and other pages are .htm (no L).</a:t>
            </a:r>
            <a:endParaRPr/>
          </a:p>
          <a:p>
            <a:pPr indent="0" lvl="0" marL="0" rtl="0" algn="l">
              <a:lnSpc>
                <a:spcPct val="115000"/>
              </a:lnSpc>
              <a:spcBef>
                <a:spcPts val="1600"/>
              </a:spcBef>
              <a:spcAft>
                <a:spcPts val="1600"/>
              </a:spcAft>
              <a:buSzPts val="1400"/>
              <a:buNone/>
            </a:pPr>
            <a:r>
              <a:t/>
            </a:r>
            <a:endParaRPr/>
          </a:p>
        </p:txBody>
      </p:sp>
      <p:pic>
        <p:nvPicPr>
          <p:cNvPr id="174" name="Google Shape;174;p13"/>
          <p:cNvPicPr preferRelativeResize="0"/>
          <p:nvPr/>
        </p:nvPicPr>
        <p:blipFill rotWithShape="1">
          <a:blip r:embed="rId3">
            <a:alphaModFix/>
          </a:blip>
          <a:srcRect b="0" l="0" r="0" t="0"/>
          <a:stretch/>
        </p:blipFill>
        <p:spPr>
          <a:xfrm>
            <a:off x="6288802" y="-149075"/>
            <a:ext cx="1661746"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14"/>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180" name="Google Shape;180;p14"/>
          <p:cNvSpPr txBox="1"/>
          <p:nvPr>
            <p:ph idx="4294967295" type="body"/>
          </p:nvPr>
        </p:nvSpPr>
        <p:spPr>
          <a:xfrm>
            <a:off x="490250" y="2621975"/>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15"/>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186" name="Google Shape;186;p15"/>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HTML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HTML?</a:t>
            </a:r>
            <a:endParaRPr/>
          </a:p>
        </p:txBody>
      </p:sp>
      <p:sp>
        <p:nvSpPr>
          <p:cNvPr id="192" name="Google Shape;192;p1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HTML (Hyper Text Markup Language) is the structure of a web page; it is the basic language you'll need to learn to create websites for the internet. </a:t>
            </a:r>
            <a:endParaRPr/>
          </a:p>
          <a:p>
            <a:pPr indent="0" lvl="0" marL="0" rtl="0" algn="l">
              <a:lnSpc>
                <a:spcPct val="115000"/>
              </a:lnSpc>
              <a:spcBef>
                <a:spcPts val="1600"/>
              </a:spcBef>
              <a:spcAft>
                <a:spcPts val="0"/>
              </a:spcAft>
              <a:buSzPts val="1400"/>
              <a:buNone/>
            </a:pPr>
            <a:r>
              <a:rPr lang="en-GB"/>
              <a:t>It is a standard web format that is used for content such as text, images, lists, tables, forms, video, audio, and other information about the site.</a:t>
            </a:r>
            <a:endParaRPr/>
          </a:p>
          <a:p>
            <a:pPr indent="0" lvl="0" marL="0" rtl="0" algn="l">
              <a:lnSpc>
                <a:spcPct val="115000"/>
              </a:lnSpc>
              <a:spcBef>
                <a:spcPts val="1600"/>
              </a:spcBef>
              <a:spcAft>
                <a:spcPts val="1600"/>
              </a:spcAft>
              <a:buSzPts val="1400"/>
              <a:buNone/>
            </a:pPr>
            <a:r>
              <a:rPr lang="en-GB"/>
              <a:t>It enables us to build a static website page by page.</a:t>
            </a:r>
            <a:endParaRPr/>
          </a:p>
        </p:txBody>
      </p:sp>
      <p:pic>
        <p:nvPicPr>
          <p:cNvPr id="193" name="Google Shape;193;p16"/>
          <p:cNvPicPr preferRelativeResize="0"/>
          <p:nvPr/>
        </p:nvPicPr>
        <p:blipFill rotWithShape="1">
          <a:blip r:embed="rId3">
            <a:alphaModFix/>
          </a:blip>
          <a:srcRect b="0" l="28959" r="34263" t="940"/>
          <a:stretch/>
        </p:blipFill>
        <p:spPr>
          <a:xfrm>
            <a:off x="5687850" y="0"/>
            <a:ext cx="3456150" cy="5143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Page structure and Tags</a:t>
            </a:r>
            <a:endParaRPr/>
          </a:p>
        </p:txBody>
      </p:sp>
      <p:sp>
        <p:nvSpPr>
          <p:cNvPr id="199" name="Google Shape;199;p17"/>
          <p:cNvSpPr txBox="1"/>
          <p:nvPr>
            <p:ph idx="1" type="body"/>
          </p:nvPr>
        </p:nvSpPr>
        <p:spPr>
          <a:xfrm>
            <a:off x="311700" y="1152475"/>
            <a:ext cx="50322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&lt;!DOCTYPE html&gt;	</a:t>
            </a:r>
            <a:r>
              <a:rPr lang="en-GB"/>
              <a:t>- Declare the page is HTML format</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&lt;html&gt; </a:t>
            </a:r>
            <a:r>
              <a:rPr lang="en-GB">
                <a:solidFill>
                  <a:schemeClr val="accent3"/>
                </a:solidFill>
                <a:latin typeface="Courier New"/>
                <a:ea typeface="Courier New"/>
                <a:cs typeface="Courier New"/>
                <a:sym typeface="Courier New"/>
              </a:rPr>
              <a:t>&lt;/html&gt;</a:t>
            </a:r>
            <a:r>
              <a:rPr lang="en-GB">
                <a:latin typeface="Courier New"/>
                <a:ea typeface="Courier New"/>
                <a:cs typeface="Courier New"/>
                <a:sym typeface="Courier New"/>
              </a:rPr>
              <a:t>	</a:t>
            </a:r>
            <a:r>
              <a:rPr lang="en-GB"/>
              <a:t>- surrounds everything</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&lt;head&gt; </a:t>
            </a:r>
            <a:r>
              <a:rPr lang="en-GB">
                <a:solidFill>
                  <a:schemeClr val="accent3"/>
                </a:solidFill>
                <a:latin typeface="Courier New"/>
                <a:ea typeface="Courier New"/>
                <a:cs typeface="Courier New"/>
                <a:sym typeface="Courier New"/>
              </a:rPr>
              <a:t>&lt;/head&gt;</a:t>
            </a:r>
            <a:r>
              <a:rPr lang="en-GB">
                <a:latin typeface="Courier New"/>
                <a:ea typeface="Courier New"/>
                <a:cs typeface="Courier New"/>
                <a:sym typeface="Courier New"/>
              </a:rPr>
              <a:t>	</a:t>
            </a:r>
            <a:r>
              <a:rPr lang="en-GB"/>
              <a:t>- title, scripts, styles &amp; SEO meta info</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&lt;body&gt; </a:t>
            </a:r>
            <a:r>
              <a:rPr lang="en-GB">
                <a:solidFill>
                  <a:schemeClr val="accent3"/>
                </a:solidFill>
                <a:latin typeface="Courier New"/>
                <a:ea typeface="Courier New"/>
                <a:cs typeface="Courier New"/>
                <a:sym typeface="Courier New"/>
              </a:rPr>
              <a:t>&lt;/body&gt;</a:t>
            </a:r>
            <a:r>
              <a:rPr lang="en-GB">
                <a:solidFill>
                  <a:schemeClr val="lt2"/>
                </a:solidFill>
              </a:rPr>
              <a:t>	</a:t>
            </a:r>
            <a:r>
              <a:rPr lang="en-GB"/>
              <a:t>- contains the page content</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&lt;p&gt; </a:t>
            </a:r>
            <a:r>
              <a:rPr lang="en-GB">
                <a:solidFill>
                  <a:schemeClr val="accent3"/>
                </a:solidFill>
                <a:latin typeface="Courier New"/>
                <a:ea typeface="Courier New"/>
                <a:cs typeface="Courier New"/>
                <a:sym typeface="Courier New"/>
              </a:rPr>
              <a:t>&lt;/p&gt;</a:t>
            </a:r>
            <a:r>
              <a:rPr lang="en-GB">
                <a:latin typeface="Courier New"/>
                <a:ea typeface="Courier New"/>
                <a:cs typeface="Courier New"/>
                <a:sym typeface="Courier New"/>
              </a:rPr>
              <a:t>			</a:t>
            </a:r>
            <a:r>
              <a:rPr lang="en-GB"/>
              <a:t>- paragraph.</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&lt;div&gt; </a:t>
            </a:r>
            <a:r>
              <a:rPr lang="en-GB">
                <a:solidFill>
                  <a:schemeClr val="accent3"/>
                </a:solidFill>
                <a:latin typeface="Courier New"/>
                <a:ea typeface="Courier New"/>
                <a:cs typeface="Courier New"/>
                <a:sym typeface="Courier New"/>
              </a:rPr>
              <a:t>&lt;/div&gt;</a:t>
            </a:r>
            <a:r>
              <a:rPr lang="en-GB">
                <a:latin typeface="Courier New"/>
                <a:ea typeface="Courier New"/>
                <a:cs typeface="Courier New"/>
                <a:sym typeface="Courier New"/>
              </a:rPr>
              <a:t>		</a:t>
            </a:r>
            <a:r>
              <a:rPr lang="en-GB"/>
              <a:t>- divides content into blocks.</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&lt;img&gt;</a:t>
            </a:r>
            <a:r>
              <a:rPr lang="en-GB">
                <a:latin typeface="Courier New"/>
                <a:ea typeface="Courier New"/>
                <a:cs typeface="Courier New"/>
                <a:sym typeface="Courier New"/>
              </a:rPr>
              <a:t>			</a:t>
            </a:r>
            <a:r>
              <a:rPr lang="en-GB"/>
              <a:t>- displays Images</a:t>
            </a:r>
            <a:endParaRPr>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t>Most tags have a closing end tag.</a:t>
            </a:r>
            <a:endParaRPr>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Nesting tags</a:t>
            </a:r>
            <a:endParaRPr/>
          </a:p>
        </p:txBody>
      </p:sp>
      <p:sp>
        <p:nvSpPr>
          <p:cNvPr id="205" name="Google Shape;205;p1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Tags are nested within layers of tags, like a Russian Doll.</a:t>
            </a:r>
            <a:endParaRPr/>
          </a:p>
          <a:p>
            <a:pPr indent="0" lvl="0" marL="0" rtl="0" algn="l">
              <a:lnSpc>
                <a:spcPct val="115000"/>
              </a:lnSpc>
              <a:spcBef>
                <a:spcPts val="1600"/>
              </a:spcBef>
              <a:spcAft>
                <a:spcPts val="0"/>
              </a:spcAft>
              <a:buSzPts val="1400"/>
              <a:buNone/>
            </a:pPr>
            <a:r>
              <a:rPr lang="en-GB">
                <a:latin typeface="Courier New"/>
                <a:ea typeface="Courier New"/>
                <a:cs typeface="Courier New"/>
                <a:sym typeface="Courier New"/>
              </a:rPr>
              <a:t>&lt;div&gt;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     &lt;div&gt;</a:t>
            </a:r>
            <a:endParaRPr>
              <a:latin typeface="Courier New"/>
              <a:ea typeface="Courier New"/>
              <a:cs typeface="Courier New"/>
              <a:sym typeface="Courier New"/>
            </a:endParaRPr>
          </a:p>
          <a:p>
            <a:pPr indent="457200" lvl="0" marL="457200" rtl="0" algn="l">
              <a:lnSpc>
                <a:spcPct val="115000"/>
              </a:lnSpc>
              <a:spcBef>
                <a:spcPts val="0"/>
              </a:spcBef>
              <a:spcAft>
                <a:spcPts val="0"/>
              </a:spcAft>
              <a:buSzPts val="1400"/>
              <a:buNone/>
            </a:pPr>
            <a:r>
              <a:rPr lang="en-GB">
                <a:latin typeface="Courier New"/>
                <a:ea typeface="Courier New"/>
                <a:cs typeface="Courier New"/>
                <a:sym typeface="Courier New"/>
              </a:rPr>
              <a:t>&lt;p&gt;Some &lt;em&gt;content&lt;/em&gt;&lt;/p&gt;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     &lt;/div&gt;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t>This makes it easier for us to position and style elements on the page. We indent lines to make it easier to read.</a:t>
            </a:r>
            <a:endParaRPr>
              <a:latin typeface="Courier New"/>
              <a:ea typeface="Courier New"/>
              <a:cs typeface="Courier New"/>
              <a:sym typeface="Courier New"/>
            </a:endParaRPr>
          </a:p>
        </p:txBody>
      </p:sp>
      <p:pic>
        <p:nvPicPr>
          <p:cNvPr id="206" name="Google Shape;206;p18"/>
          <p:cNvPicPr preferRelativeResize="0"/>
          <p:nvPr/>
        </p:nvPicPr>
        <p:blipFill rotWithShape="1">
          <a:blip r:embed="rId3">
            <a:alphaModFix/>
          </a:blip>
          <a:srcRect b="0" l="0" r="39165" t="0"/>
          <a:stretch/>
        </p:blipFill>
        <p:spPr>
          <a:xfrm>
            <a:off x="5004576" y="0"/>
            <a:ext cx="4139425" cy="5048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Attributes, Classes and ID’s</a:t>
            </a:r>
            <a:endParaRPr/>
          </a:p>
        </p:txBody>
      </p:sp>
      <p:sp>
        <p:nvSpPr>
          <p:cNvPr id="212" name="Google Shape;212;p1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Tags also contain attributes, which tell our browser extra information, for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src</a:t>
            </a:r>
            <a:r>
              <a:rPr lang="en-GB"/>
              <a:t> 		- a location of another file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alt</a:t>
            </a:r>
            <a:r>
              <a:rPr lang="en-GB"/>
              <a:t>		- alternative text for images</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href</a:t>
            </a:r>
            <a:r>
              <a:rPr lang="en-GB"/>
              <a:t>	 	- direction to another page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ID</a:t>
            </a:r>
            <a:r>
              <a:rPr lang="en-GB"/>
              <a:t>  		- a unique identifier</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class</a:t>
            </a:r>
            <a:r>
              <a:rPr lang="en-GB"/>
              <a:t>	- style selector</a:t>
            </a:r>
            <a:endParaRPr/>
          </a:p>
          <a:p>
            <a:pPr indent="0" lvl="0" marL="0" rtl="0" algn="l">
              <a:lnSpc>
                <a:spcPct val="115000"/>
              </a:lnSpc>
              <a:spcBef>
                <a:spcPts val="1600"/>
              </a:spcBef>
              <a:spcAft>
                <a:spcPts val="1600"/>
              </a:spcAft>
              <a:buSzPts val="1400"/>
              <a:buNone/>
            </a:pPr>
            <a:r>
              <a:t/>
            </a:r>
            <a:endParaRPr/>
          </a:p>
        </p:txBody>
      </p:sp>
      <p:pic>
        <p:nvPicPr>
          <p:cNvPr id="213" name="Google Shape;213;p19"/>
          <p:cNvPicPr preferRelativeResize="0"/>
          <p:nvPr/>
        </p:nvPicPr>
        <p:blipFill rotWithShape="1">
          <a:blip r:embed="rId3">
            <a:alphaModFix/>
          </a:blip>
          <a:srcRect b="0" l="0" r="0" t="0"/>
          <a:stretch/>
        </p:blipFill>
        <p:spPr>
          <a:xfrm>
            <a:off x="5341375" y="1338412"/>
            <a:ext cx="3162400" cy="2466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9" name="Shape 89"/>
        <p:cNvGrpSpPr/>
        <p:nvPr/>
      </p:nvGrpSpPr>
      <p:grpSpPr>
        <a:xfrm>
          <a:off x="0" y="0"/>
          <a:ext cx="0" cy="0"/>
          <a:chOff x="0" y="0"/>
          <a:chExt cx="0" cy="0"/>
        </a:xfrm>
      </p:grpSpPr>
      <p:sp>
        <p:nvSpPr>
          <p:cNvPr id="90" name="Google Shape;9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Introductions</a:t>
            </a:r>
            <a:endParaRPr/>
          </a:p>
        </p:txBody>
      </p:sp>
      <p:sp>
        <p:nvSpPr>
          <p:cNvPr id="91" name="Google Shape;91;p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1"/>
                </a:solidFill>
              </a:rPr>
              <a:t>Hi, I’m Leanne. </a:t>
            </a:r>
            <a:endParaRPr>
              <a:solidFill>
                <a:schemeClr val="lt1"/>
              </a:solidFill>
            </a:endParaRPr>
          </a:p>
          <a:p>
            <a:pPr indent="0" lvl="0" marL="0" rtl="0" algn="l">
              <a:lnSpc>
                <a:spcPct val="115000"/>
              </a:lnSpc>
              <a:spcBef>
                <a:spcPts val="1600"/>
              </a:spcBef>
              <a:spcAft>
                <a:spcPts val="0"/>
              </a:spcAft>
              <a:buSzPts val="1400"/>
              <a:buNone/>
            </a:pPr>
            <a:r>
              <a:rPr lang="en-GB"/>
              <a:t>I’ve worked in web development and design for about 15 years, and I have a first class honours in Design for Interactive Media with Digital Arts. I also support students at the college in Games Design and Digital Arts. This is my first ever teaching session!</a:t>
            </a:r>
            <a:endParaRPr/>
          </a:p>
          <a:p>
            <a:pPr indent="0" lvl="0" marL="0" rtl="0" algn="l">
              <a:lnSpc>
                <a:spcPct val="115000"/>
              </a:lnSpc>
              <a:spcBef>
                <a:spcPts val="1600"/>
              </a:spcBef>
              <a:spcAft>
                <a:spcPts val="0"/>
              </a:spcAft>
              <a:buSzPts val="1400"/>
              <a:buNone/>
            </a:pPr>
            <a:r>
              <a:rPr lang="en-GB"/>
              <a:t>Who are you?</a:t>
            </a:r>
            <a:endParaRPr/>
          </a:p>
          <a:p>
            <a:pPr indent="0" lvl="0" marL="0" rtl="0" algn="l">
              <a:lnSpc>
                <a:spcPct val="115000"/>
              </a:lnSpc>
              <a:spcBef>
                <a:spcPts val="1600"/>
              </a:spcBef>
              <a:spcAft>
                <a:spcPts val="1600"/>
              </a:spcAft>
              <a:buSzPts val="1400"/>
              <a:buNone/>
            </a:pPr>
            <a:r>
              <a:rPr lang="en-GB"/>
              <a:t>Has anyone done any coding before? Or made any website? Why are you here?</a:t>
            </a:r>
            <a:endParaRPr/>
          </a:p>
        </p:txBody>
      </p:sp>
      <p:pic>
        <p:nvPicPr>
          <p:cNvPr id="92" name="Google Shape;92;p2"/>
          <p:cNvPicPr preferRelativeResize="0"/>
          <p:nvPr/>
        </p:nvPicPr>
        <p:blipFill rotWithShape="1">
          <a:blip r:embed="rId3">
            <a:alphaModFix/>
          </a:blip>
          <a:srcRect b="0" l="0" r="0" t="0"/>
          <a:stretch/>
        </p:blipFill>
        <p:spPr>
          <a:xfrm>
            <a:off x="5280900" y="1298451"/>
            <a:ext cx="3551400" cy="2352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For example...</a:t>
            </a:r>
            <a:endParaRPr/>
          </a:p>
        </p:txBody>
      </p:sp>
      <p:sp>
        <p:nvSpPr>
          <p:cNvPr id="219" name="Google Shape;219;p2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&lt;p class=”text”&gt;This is my content&lt;/p&gt;</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&lt;a href="https://www.placetogo.com"&gt;Go to this place&lt;/a&gt;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&lt;div id=”intro”&gt;</a:t>
            </a:r>
            <a:endParaRPr>
              <a:solidFill>
                <a:schemeClr val="lt2"/>
              </a:solidFill>
              <a:latin typeface="Courier New"/>
              <a:ea typeface="Courier New"/>
              <a:cs typeface="Courier New"/>
              <a:sym typeface="Courier New"/>
            </a:endParaRPr>
          </a:p>
          <a:p>
            <a:pPr indent="45720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&lt;p&gt;This is my content inside a block&lt;/p&gt;</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&lt;/div&gt;</a:t>
            </a:r>
            <a:endParaRPr>
              <a:solidFill>
                <a:schemeClr val="lt2"/>
              </a:solidFill>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225" name="Google Shape;225;p2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build some HTML using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2"/>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231" name="Google Shape;231;p22"/>
          <p:cNvSpPr txBox="1"/>
          <p:nvPr>
            <p:ph idx="4294967295" type="body"/>
          </p:nvPr>
        </p:nvSpPr>
        <p:spPr>
          <a:xfrm>
            <a:off x="490250" y="2621975"/>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3"/>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237" name="Google Shape;237;p23"/>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CSS, Style and Images.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Image optimisation, format and size</a:t>
            </a:r>
            <a:endParaRPr/>
          </a:p>
        </p:txBody>
      </p:sp>
      <p:sp>
        <p:nvSpPr>
          <p:cNvPr id="243" name="Google Shape;243;p2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72 DPI (dots per inch) for standard screens or 150dpi for retina screens.</a:t>
            </a:r>
            <a:br>
              <a:rPr lang="en-GB"/>
            </a:br>
            <a:r>
              <a:rPr lang="en-GB"/>
              <a:t>Colour profile should be set to RGB.</a:t>
            </a:r>
            <a:br>
              <a:rPr lang="en-GB"/>
            </a:br>
            <a:r>
              <a:rPr lang="en-GB"/>
              <a:t>File size should be small (under 100K)</a:t>
            </a:r>
            <a:endParaRPr/>
          </a:p>
          <a:p>
            <a:pPr indent="0" lvl="0" marL="0" rtl="0" algn="l">
              <a:lnSpc>
                <a:spcPct val="115000"/>
              </a:lnSpc>
              <a:spcBef>
                <a:spcPts val="1600"/>
              </a:spcBef>
              <a:spcAft>
                <a:spcPts val="0"/>
              </a:spcAft>
              <a:buSzPts val="1400"/>
              <a:buNone/>
            </a:pPr>
            <a:r>
              <a:rPr lang="en-GB"/>
              <a:t>Formats:</a:t>
            </a:r>
            <a:endParaRPr/>
          </a:p>
          <a:p>
            <a:pPr indent="0" lvl="0" marL="0" rtl="0" algn="l">
              <a:lnSpc>
                <a:spcPct val="115000"/>
              </a:lnSpc>
              <a:spcBef>
                <a:spcPts val="1600"/>
              </a:spcBef>
              <a:spcAft>
                <a:spcPts val="0"/>
              </a:spcAft>
              <a:buSzPts val="1400"/>
              <a:buNone/>
            </a:pPr>
            <a:r>
              <a:rPr lang="en-GB"/>
              <a:t>Jpg 	- for detailed images.</a:t>
            </a:r>
            <a:br>
              <a:rPr lang="en-GB"/>
            </a:br>
            <a:r>
              <a:rPr lang="en-GB"/>
              <a:t>Gif 	- for solid block colour illustrations and less detail.</a:t>
            </a:r>
            <a:br>
              <a:rPr lang="en-GB"/>
            </a:br>
            <a:r>
              <a:rPr lang="en-GB"/>
              <a:t>Png 	- for logos, icons, transparent backgrounds.</a:t>
            </a:r>
            <a:br>
              <a:rPr lang="en-GB"/>
            </a:br>
            <a:r>
              <a:rPr lang="en-GB"/>
              <a:t>SVG 	- Simple illustrations, icons, animations.</a:t>
            </a:r>
            <a:endParaRPr/>
          </a:p>
          <a:p>
            <a:pPr indent="0" lvl="0" marL="0" rtl="0" algn="l">
              <a:lnSpc>
                <a:spcPct val="115000"/>
              </a:lnSpc>
              <a:spcBef>
                <a:spcPts val="1600"/>
              </a:spcBef>
              <a:spcAft>
                <a:spcPts val="1600"/>
              </a:spcAft>
              <a:buSzPts val="1400"/>
              <a:buNone/>
            </a:pPr>
            <a:r>
              <a:rPr lang="en-GB"/>
              <a:t>If you don’t have photoshop to edit images you can use </a:t>
            </a:r>
            <a:r>
              <a:rPr lang="en-GB" u="sng">
                <a:solidFill>
                  <a:schemeClr val="hlink"/>
                </a:solidFill>
                <a:hlinkClick r:id="rId3"/>
              </a:rPr>
              <a:t>www.gimp.org</a:t>
            </a:r>
            <a:r>
              <a:rPr lang="en-GB"/>
              <a:t> (FREE)</a:t>
            </a:r>
            <a:endParaRPr/>
          </a:p>
        </p:txBody>
      </p:sp>
      <p:pic>
        <p:nvPicPr>
          <p:cNvPr id="244" name="Google Shape;244;p24"/>
          <p:cNvPicPr preferRelativeResize="0"/>
          <p:nvPr/>
        </p:nvPicPr>
        <p:blipFill rotWithShape="1">
          <a:blip r:embed="rId4">
            <a:alphaModFix/>
          </a:blip>
          <a:srcRect b="0" l="0" r="0" t="0"/>
          <a:stretch/>
        </p:blipFill>
        <p:spPr>
          <a:xfrm>
            <a:off x="6704400" y="2416125"/>
            <a:ext cx="2338300" cy="1745925"/>
          </a:xfrm>
          <a:prstGeom prst="rect">
            <a:avLst/>
          </a:prstGeom>
          <a:noFill/>
          <a:ln>
            <a:noFill/>
          </a:ln>
        </p:spPr>
      </p:pic>
      <p:pic>
        <p:nvPicPr>
          <p:cNvPr id="245" name="Google Shape;245;p24"/>
          <p:cNvPicPr preferRelativeResize="0"/>
          <p:nvPr/>
        </p:nvPicPr>
        <p:blipFill rotWithShape="1">
          <a:blip r:embed="rId5">
            <a:alphaModFix/>
          </a:blip>
          <a:srcRect b="0" l="0" r="0" t="0"/>
          <a:stretch/>
        </p:blipFill>
        <p:spPr>
          <a:xfrm>
            <a:off x="7197975" y="445025"/>
            <a:ext cx="1551575" cy="15515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CSS?</a:t>
            </a:r>
            <a:endParaRPr/>
          </a:p>
        </p:txBody>
      </p:sp>
      <p:sp>
        <p:nvSpPr>
          <p:cNvPr id="251" name="Google Shape;251;p2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CSS (Cascading Style Sheets) is the style of a web page; it is the visual aspects of websites.</a:t>
            </a:r>
            <a:endParaRPr/>
          </a:p>
          <a:p>
            <a:pPr indent="0" lvl="0" marL="0" rtl="0" algn="l">
              <a:lnSpc>
                <a:spcPct val="115000"/>
              </a:lnSpc>
              <a:spcBef>
                <a:spcPts val="1600"/>
              </a:spcBef>
              <a:spcAft>
                <a:spcPts val="0"/>
              </a:spcAft>
              <a:buSzPts val="1400"/>
              <a:buNone/>
            </a:pPr>
            <a:r>
              <a:rPr lang="en-GB"/>
              <a:t>It’s a style sheet language used for directing the presentation and formatting of a page and styles page elements such as font, color, weight, spacing, positioning, backgrounds, link characteristics, and more. </a:t>
            </a:r>
            <a:endParaRPr/>
          </a:p>
          <a:p>
            <a:pPr indent="0" lvl="0" marL="0" rtl="0" algn="l">
              <a:lnSpc>
                <a:spcPct val="115000"/>
              </a:lnSpc>
              <a:spcBef>
                <a:spcPts val="1600"/>
              </a:spcBef>
              <a:spcAft>
                <a:spcPts val="0"/>
              </a:spcAft>
              <a:buSzPts val="1400"/>
              <a:buNone/>
            </a:pPr>
            <a:r>
              <a:rPr lang="en-GB"/>
              <a:t>It’s also used to adapt the style to different types of devices, such as large screens, small screens, or printers.</a:t>
            </a:r>
            <a:endParaRPr/>
          </a:p>
          <a:p>
            <a:pPr indent="0" lvl="0" marL="0" rtl="0" algn="l">
              <a:lnSpc>
                <a:spcPct val="115000"/>
              </a:lnSpc>
              <a:spcBef>
                <a:spcPts val="1600"/>
              </a:spcBef>
              <a:spcAft>
                <a:spcPts val="1600"/>
              </a:spcAft>
              <a:buSzPts val="1400"/>
              <a:buNone/>
            </a:pPr>
            <a:r>
              <a:t/>
            </a:r>
            <a:endParaRPr/>
          </a:p>
        </p:txBody>
      </p:sp>
      <p:pic>
        <p:nvPicPr>
          <p:cNvPr id="252" name="Google Shape;252;p25"/>
          <p:cNvPicPr preferRelativeResize="0"/>
          <p:nvPr/>
        </p:nvPicPr>
        <p:blipFill rotWithShape="1">
          <a:blip r:embed="rId3">
            <a:alphaModFix/>
          </a:blip>
          <a:srcRect b="0" l="0" r="0" t="0"/>
          <a:stretch/>
        </p:blipFill>
        <p:spPr>
          <a:xfrm>
            <a:off x="5074200" y="1170125"/>
            <a:ext cx="3917400" cy="261290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Syntax</a:t>
            </a:r>
            <a:endParaRPr/>
          </a:p>
        </p:txBody>
      </p:sp>
      <p:sp>
        <p:nvSpPr>
          <p:cNvPr id="258" name="Google Shape;258;p2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Using the html tag, class, or id we’ll attach our styles.</a:t>
            </a:r>
            <a:endParaRPr/>
          </a:p>
          <a:p>
            <a:pPr indent="0" lvl="0" marL="0" rtl="0" algn="l">
              <a:lnSpc>
                <a:spcPct val="115000"/>
              </a:lnSpc>
              <a:spcBef>
                <a:spcPts val="1600"/>
              </a:spcBef>
              <a:spcAft>
                <a:spcPts val="0"/>
              </a:spcAft>
              <a:buSzPts val="1400"/>
              <a:buNone/>
            </a:pPr>
            <a:r>
              <a:rPr lang="en-GB"/>
              <a:t>This will style everything in the body 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body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*styles go here*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p>
          <a:p>
            <a:pPr indent="0" lvl="0" marL="0" rtl="0" algn="l">
              <a:lnSpc>
                <a:spcPct val="115000"/>
              </a:lnSpc>
              <a:spcBef>
                <a:spcPts val="1600"/>
              </a:spcBef>
              <a:spcAft>
                <a:spcPts val="0"/>
              </a:spcAft>
              <a:buSzPts val="1400"/>
              <a:buNone/>
            </a:pPr>
            <a:r>
              <a:rPr lang="en-GB"/>
              <a:t>Class selectors need a period (.) before the class name like this, and ID selectors need a hash (#)</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.my-class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*styles go here*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Web-fonts</a:t>
            </a:r>
            <a:endParaRPr/>
          </a:p>
        </p:txBody>
      </p:sp>
      <p:sp>
        <p:nvSpPr>
          <p:cNvPr id="264" name="Google Shape;264;p27"/>
          <p:cNvSpPr txBox="1"/>
          <p:nvPr>
            <p:ph idx="1" type="body"/>
          </p:nvPr>
        </p:nvSpPr>
        <p:spPr>
          <a:xfrm>
            <a:off x="311700" y="1152475"/>
            <a:ext cx="5254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specify our font-family first.  Then we reference our font name in our style.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@font-face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font-family: Name;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src: url('fonts/name.eot');</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src: url('fonts/name.woff') format("woff"),</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url('font/name.ttf') format("truetype"),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url('fonts/name.otf') format("opentype");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h1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font-family: 'Name', sans-serif;</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The css box model</a:t>
            </a:r>
            <a:endParaRPr/>
          </a:p>
        </p:txBody>
      </p:sp>
      <p:sp>
        <p:nvSpPr>
          <p:cNvPr id="270" name="Google Shape;270;p28"/>
          <p:cNvSpPr txBox="1"/>
          <p:nvPr>
            <p:ph idx="1" type="body"/>
          </p:nvPr>
        </p:nvSpPr>
        <p:spPr>
          <a:xfrm>
            <a:off x="311700" y="1152475"/>
            <a:ext cx="43725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All HTML elements can be considered as boxes. </a:t>
            </a:r>
            <a:endParaRPr/>
          </a:p>
          <a:p>
            <a:pPr indent="0" lvl="0" marL="0" rtl="0" algn="l">
              <a:lnSpc>
                <a:spcPct val="115000"/>
              </a:lnSpc>
              <a:spcBef>
                <a:spcPts val="1600"/>
              </a:spcBef>
              <a:spcAft>
                <a:spcPts val="1600"/>
              </a:spcAft>
              <a:buSzPts val="1400"/>
              <a:buNone/>
            </a:pPr>
            <a:r>
              <a:rPr lang="en-GB"/>
              <a:t>In CSS, the term "box model" is used when talking about design and layout. It consists of: margins, borders, padding, and the actual content</a:t>
            </a:r>
            <a:endParaRPr/>
          </a:p>
        </p:txBody>
      </p:sp>
      <p:pic>
        <p:nvPicPr>
          <p:cNvPr id="271" name="Google Shape;271;p28"/>
          <p:cNvPicPr preferRelativeResize="0"/>
          <p:nvPr/>
        </p:nvPicPr>
        <p:blipFill rotWithShape="1">
          <a:blip r:embed="rId3">
            <a:alphaModFix/>
          </a:blip>
          <a:srcRect b="0" l="0" r="0" t="0"/>
          <a:stretch/>
        </p:blipFill>
        <p:spPr>
          <a:xfrm>
            <a:off x="5074200" y="1170125"/>
            <a:ext cx="3829050" cy="28003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Pseudo classes</a:t>
            </a:r>
            <a:endParaRPr/>
          </a:p>
        </p:txBody>
      </p:sp>
      <p:sp>
        <p:nvSpPr>
          <p:cNvPr id="277" name="Google Shape;277;p2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 pseudo class is a keyword added to a selector that specifies a special state of the selected element(s).</a:t>
            </a:r>
            <a:endParaRPr/>
          </a:p>
          <a:p>
            <a:pPr indent="0" lvl="0" marL="0" rtl="0" algn="l">
              <a:lnSpc>
                <a:spcPct val="115000"/>
              </a:lnSpc>
              <a:spcBef>
                <a:spcPts val="1600"/>
              </a:spcBef>
              <a:spcAft>
                <a:spcPts val="0"/>
              </a:spcAft>
              <a:buSzPts val="1400"/>
              <a:buNone/>
            </a:pPr>
            <a:r>
              <a:rPr lang="en-GB"/>
              <a:t>For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button:hover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color: blue;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Others include: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li:first-child</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li:last-child</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div:not()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and Why?</a:t>
            </a:r>
            <a:endParaRPr/>
          </a:p>
        </p:txBody>
      </p:sp>
      <p:sp>
        <p:nvSpPr>
          <p:cNvPr id="98" name="Google Shape;98;p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Each lesson we’re going to work on chunks of web site development, we’ll be covering:</a:t>
            </a:r>
            <a:endParaRPr/>
          </a:p>
          <a:p>
            <a:pPr indent="0" lvl="0" marL="0" rtl="0" algn="l">
              <a:lnSpc>
                <a:spcPct val="115000"/>
              </a:lnSpc>
              <a:spcBef>
                <a:spcPts val="1600"/>
              </a:spcBef>
              <a:spcAft>
                <a:spcPts val="0"/>
              </a:spcAft>
              <a:buSzPts val="1400"/>
              <a:buNone/>
            </a:pPr>
            <a:r>
              <a:rPr lang="en-GB"/>
              <a:t>FTP &amp; Servers: setup and connection</a:t>
            </a:r>
            <a:br>
              <a:rPr lang="en-GB"/>
            </a:br>
            <a:r>
              <a:rPr lang="en-GB"/>
              <a:t>HTML: the structure of a web page.</a:t>
            </a:r>
            <a:br>
              <a:rPr lang="en-GB"/>
            </a:br>
            <a:r>
              <a:rPr lang="en-GB"/>
              <a:t>CSS: the style of a web page.</a:t>
            </a:r>
            <a:br>
              <a:rPr lang="en-GB"/>
            </a:br>
            <a:r>
              <a:rPr lang="en-GB"/>
              <a:t>JavaScript: website interaction.</a:t>
            </a:r>
            <a:br>
              <a:rPr lang="en-GB"/>
            </a:br>
            <a:r>
              <a:rPr lang="en-GB"/>
              <a:t>PHP: Working with Data.</a:t>
            </a:r>
            <a:endParaRPr/>
          </a:p>
          <a:p>
            <a:pPr indent="0" lvl="0" marL="0" rtl="0" algn="l">
              <a:lnSpc>
                <a:spcPct val="115000"/>
              </a:lnSpc>
              <a:spcBef>
                <a:spcPts val="1600"/>
              </a:spcBef>
              <a:spcAft>
                <a:spcPts val="0"/>
              </a:spcAft>
              <a:buSzPts val="1400"/>
              <a:buNone/>
            </a:pPr>
            <a:r>
              <a:rPr lang="en-GB"/>
              <a:t>I’ve found many courses might teach you how to design a website but often they don’t cover how to build one. By the end of this course you’ll be able to build your own website from scratch.</a:t>
            </a:r>
            <a:endParaRPr/>
          </a:p>
          <a:p>
            <a:pPr indent="0" lvl="0" marL="0" rtl="0" algn="l">
              <a:lnSpc>
                <a:spcPct val="115000"/>
              </a:lnSpc>
              <a:spcBef>
                <a:spcPts val="1600"/>
              </a:spcBef>
              <a:spcAft>
                <a:spcPts val="1600"/>
              </a:spcAft>
              <a:buSzPts val="1400"/>
              <a:buNone/>
            </a:pPr>
            <a:r>
              <a:t/>
            </a:r>
            <a:endParaRPr/>
          </a:p>
        </p:txBody>
      </p:sp>
      <p:sp>
        <p:nvSpPr>
          <p:cNvPr id="99" name="Google Shape;99;p3"/>
          <p:cNvSpPr txBox="1"/>
          <p:nvPr/>
        </p:nvSpPr>
        <p:spPr>
          <a:xfrm>
            <a:off x="6705075" y="605125"/>
            <a:ext cx="1893300" cy="34998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Subjects: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HTML editors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CMS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Hosting</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Servers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Domains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FTP &amp; CyberDuck</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Atom</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Terminal</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Github</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p:txBody>
      </p:sp>
      <p:sp>
        <p:nvSpPr>
          <p:cNvPr id="100" name="Google Shape;100;p3"/>
          <p:cNvSpPr/>
          <p:nvPr/>
        </p:nvSpPr>
        <p:spPr>
          <a:xfrm>
            <a:off x="6485825" y="-1091850"/>
            <a:ext cx="4738200" cy="4738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pic>
        <p:nvPicPr>
          <p:cNvPr id="282" name="Google Shape;282;p30"/>
          <p:cNvPicPr preferRelativeResize="0"/>
          <p:nvPr/>
        </p:nvPicPr>
        <p:blipFill rotWithShape="1">
          <a:blip r:embed="rId3">
            <a:alphaModFix/>
          </a:blip>
          <a:srcRect b="0" l="0" r="0" t="0"/>
          <a:stretch/>
        </p:blipFill>
        <p:spPr>
          <a:xfrm>
            <a:off x="5854475" y="177750"/>
            <a:ext cx="3108200" cy="4662274"/>
          </a:xfrm>
          <a:prstGeom prst="rect">
            <a:avLst/>
          </a:prstGeom>
          <a:noFill/>
          <a:ln>
            <a:noFill/>
          </a:ln>
        </p:spPr>
      </p:pic>
      <p:sp>
        <p:nvSpPr>
          <p:cNvPr id="283" name="Google Shape;283;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Mobile / responsive styles</a:t>
            </a:r>
            <a:endParaRPr/>
          </a:p>
        </p:txBody>
      </p:sp>
      <p:sp>
        <p:nvSpPr>
          <p:cNvPr id="284" name="Google Shape;284;p3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We’ll need our site to look good not just on a desktop but also a variety of devices. We can do this by inserting our styles into media queries::</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@media (max-width: 800px)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header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text-align: center;</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@media (min-width: 1024px) {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header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text-align: left;</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290" name="Google Shape;290;p3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style our HTML using CSS in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32"/>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296" name="Google Shape;296;p32"/>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33"/>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302" name="Google Shape;302;p33"/>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Interaction and JavaScript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Javascript?</a:t>
            </a:r>
            <a:endParaRPr/>
          </a:p>
        </p:txBody>
      </p:sp>
      <p:sp>
        <p:nvSpPr>
          <p:cNvPr id="308" name="Google Shape;308;p34"/>
          <p:cNvSpPr txBox="1"/>
          <p:nvPr>
            <p:ph idx="1" type="body"/>
          </p:nvPr>
        </p:nvSpPr>
        <p:spPr>
          <a:xfrm>
            <a:off x="311700" y="1152475"/>
            <a:ext cx="41193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JavaScript is a client-side scripting language that works with the content within the browser, it handles interactions on a page such as dropdown menus, thumbnail changes, and image sliders. </a:t>
            </a:r>
            <a:endParaRPr/>
          </a:p>
          <a:p>
            <a:pPr indent="0" lvl="0" marL="0" rtl="0" algn="l">
              <a:lnSpc>
                <a:spcPct val="115000"/>
              </a:lnSpc>
              <a:spcBef>
                <a:spcPts val="1600"/>
              </a:spcBef>
              <a:spcAft>
                <a:spcPts val="1600"/>
              </a:spcAft>
              <a:buSzPts val="1400"/>
              <a:buNone/>
            </a:pPr>
            <a:r>
              <a:t/>
            </a:r>
            <a:endParaRPr/>
          </a:p>
        </p:txBody>
      </p:sp>
      <p:pic>
        <p:nvPicPr>
          <p:cNvPr id="309" name="Google Shape;309;p34"/>
          <p:cNvPicPr preferRelativeResize="0"/>
          <p:nvPr/>
        </p:nvPicPr>
        <p:blipFill rotWithShape="1">
          <a:blip r:embed="rId3">
            <a:alphaModFix/>
          </a:blip>
          <a:srcRect b="0" l="30060" r="7984" t="0"/>
          <a:stretch/>
        </p:blipFill>
        <p:spPr>
          <a:xfrm flipH="1">
            <a:off x="5143498" y="622125"/>
            <a:ext cx="4000502" cy="3632099"/>
          </a:xfrm>
          <a:prstGeom prst="rect">
            <a:avLst/>
          </a:prstGeom>
          <a:noFill/>
          <a:ln>
            <a:noFill/>
          </a:ln>
        </p:spPr>
      </p:pic>
      <p:pic>
        <p:nvPicPr>
          <p:cNvPr id="310" name="Google Shape;310;p34">
            <a:hlinkClick r:id="rId4"/>
          </p:cNvPr>
          <p:cNvPicPr preferRelativeResize="0"/>
          <p:nvPr/>
        </p:nvPicPr>
        <p:blipFill rotWithShape="1">
          <a:blip r:embed="rId5">
            <a:alphaModFix amt="80000"/>
          </a:blip>
          <a:srcRect b="0" l="0" r="0" t="0"/>
          <a:stretch/>
        </p:blipFill>
        <p:spPr>
          <a:xfrm>
            <a:off x="227500" y="4254225"/>
            <a:ext cx="772049" cy="77204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Example</a:t>
            </a:r>
            <a:endParaRPr/>
          </a:p>
        </p:txBody>
      </p:sp>
      <p:sp>
        <p:nvSpPr>
          <p:cNvPr id="316" name="Google Shape;316;p3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link javaScript in our HTML document using the </a:t>
            </a:r>
            <a:r>
              <a:rPr lang="en-GB">
                <a:solidFill>
                  <a:schemeClr val="lt2"/>
                </a:solidFill>
                <a:latin typeface="Courier New"/>
                <a:ea typeface="Courier New"/>
                <a:cs typeface="Courier New"/>
                <a:sym typeface="Courier New"/>
              </a:rPr>
              <a:t>&lt;script&gt; </a:t>
            </a:r>
            <a:r>
              <a:rPr lang="en-GB"/>
              <a:t>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&lt;script type="text/javascript" src="js/basic.js"&gt;&lt;/script&gt;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Then inside our .js file we add our javaScript, like this:</a:t>
            </a:r>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document.getElementById("demo").innerHTML = "Hello World!";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Code Libraries</a:t>
            </a:r>
            <a:endParaRPr/>
          </a:p>
        </p:txBody>
      </p:sp>
      <p:sp>
        <p:nvSpPr>
          <p:cNvPr id="322" name="Google Shape;322;p3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Rather than building complex codes we can just use a pre-built library; there are many different pre-built JavaScripts libraries which save you time, and make complex tasks easier.</a:t>
            </a:r>
            <a:endParaRPr/>
          </a:p>
          <a:p>
            <a:pPr indent="0" lvl="0" marL="0" rtl="0" algn="l">
              <a:lnSpc>
                <a:spcPct val="115000"/>
              </a:lnSpc>
              <a:spcBef>
                <a:spcPts val="1600"/>
              </a:spcBef>
              <a:spcAft>
                <a:spcPts val="0"/>
              </a:spcAft>
              <a:buSzPts val="1400"/>
              <a:buNone/>
            </a:pPr>
            <a:r>
              <a:rPr lang="en-GB"/>
              <a:t>jQuery is a lightweight JavaScript library, it makes javaScript easier to read, shorter, and simpler.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$("#demo").html("Hello, World!");</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AJAX (part of jQuery) loads/reads, updates, and deletes data from a web server without reloading the page.</a:t>
            </a:r>
            <a:endParaRPr/>
          </a:p>
          <a:p>
            <a:pPr indent="0" lvl="0" marL="0" rtl="0" algn="l">
              <a:lnSpc>
                <a:spcPct val="115000"/>
              </a:lnSpc>
              <a:spcBef>
                <a:spcPts val="1600"/>
              </a:spcBef>
              <a:spcAft>
                <a:spcPts val="1600"/>
              </a:spcAft>
              <a:buSzPts val="1400"/>
              <a:buNone/>
            </a:pPr>
            <a:r>
              <a:t/>
            </a:r>
            <a:endParaRPr/>
          </a:p>
        </p:txBody>
      </p:sp>
      <p:pic>
        <p:nvPicPr>
          <p:cNvPr id="323" name="Google Shape;323;p36"/>
          <p:cNvPicPr preferRelativeResize="0"/>
          <p:nvPr/>
        </p:nvPicPr>
        <p:blipFill rotWithShape="1">
          <a:blip r:embed="rId3">
            <a:alphaModFix/>
          </a:blip>
          <a:srcRect b="0" l="0" r="0" t="0"/>
          <a:stretch/>
        </p:blipFill>
        <p:spPr>
          <a:xfrm>
            <a:off x="5834425" y="445025"/>
            <a:ext cx="3093200" cy="2319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Frameworks</a:t>
            </a:r>
            <a:endParaRPr/>
          </a:p>
        </p:txBody>
      </p:sp>
      <p:sp>
        <p:nvSpPr>
          <p:cNvPr id="329" name="Google Shape;329;p3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Libraries give us small upgrades which we can insert into our project, whereas a framework is a scaffolding which we build our projects within. They enable us to make more complex UI’s and single-page applications, built from JavaScript they have their own language and rules.</a:t>
            </a:r>
            <a:endParaRPr/>
          </a:p>
          <a:p>
            <a:pPr indent="0" lvl="0" marL="0" rtl="0" algn="l">
              <a:lnSpc>
                <a:spcPct val="115000"/>
              </a:lnSpc>
              <a:spcBef>
                <a:spcPts val="1600"/>
              </a:spcBef>
              <a:spcAft>
                <a:spcPts val="0"/>
              </a:spcAft>
              <a:buSzPts val="1400"/>
              <a:buNone/>
            </a:pPr>
            <a:r>
              <a:rPr lang="en-GB"/>
              <a:t>Vue, React, and Angular are currently the most popular.</a:t>
            </a:r>
            <a:endParaRPr/>
          </a:p>
          <a:p>
            <a:pPr indent="0" lvl="0" marL="0" rtl="0" algn="l">
              <a:lnSpc>
                <a:spcPct val="115000"/>
              </a:lnSpc>
              <a:spcBef>
                <a:spcPts val="1600"/>
              </a:spcBef>
              <a:spcAft>
                <a:spcPts val="0"/>
              </a:spcAft>
              <a:buSzPts val="1400"/>
              <a:buNone/>
            </a:pPr>
            <a:r>
              <a:rPr lang="en-GB"/>
              <a:t>They all use next generation javaScript (ES6) that isn’t widely used in browsers.</a:t>
            </a:r>
            <a:endParaRPr/>
          </a:p>
          <a:p>
            <a:pPr indent="0" lvl="0" marL="0" rtl="0" algn="l">
              <a:lnSpc>
                <a:spcPct val="115000"/>
              </a:lnSpc>
              <a:spcBef>
                <a:spcPts val="1600"/>
              </a:spcBef>
              <a:spcAft>
                <a:spcPts val="1600"/>
              </a:spcAft>
              <a:buSzPts val="1400"/>
              <a:buNone/>
            </a:pPr>
            <a:r>
              <a:t/>
            </a:r>
            <a:endParaRPr/>
          </a:p>
        </p:txBody>
      </p:sp>
      <p:pic>
        <p:nvPicPr>
          <p:cNvPr id="330" name="Google Shape;330;p37"/>
          <p:cNvPicPr preferRelativeResize="0"/>
          <p:nvPr/>
        </p:nvPicPr>
        <p:blipFill rotWithShape="1">
          <a:blip r:embed="rId3">
            <a:alphaModFix/>
          </a:blip>
          <a:srcRect b="0" l="0" r="0" t="0"/>
          <a:stretch/>
        </p:blipFill>
        <p:spPr>
          <a:xfrm>
            <a:off x="5857931" y="912475"/>
            <a:ext cx="1295261" cy="1375877"/>
          </a:xfrm>
          <a:prstGeom prst="rect">
            <a:avLst/>
          </a:prstGeom>
          <a:noFill/>
          <a:ln>
            <a:noFill/>
          </a:ln>
        </p:spPr>
      </p:pic>
      <p:pic>
        <p:nvPicPr>
          <p:cNvPr id="331" name="Google Shape;331;p37"/>
          <p:cNvPicPr preferRelativeResize="0"/>
          <p:nvPr/>
        </p:nvPicPr>
        <p:blipFill rotWithShape="1">
          <a:blip r:embed="rId4">
            <a:alphaModFix/>
          </a:blip>
          <a:srcRect b="0" l="0" r="0" t="0"/>
          <a:stretch/>
        </p:blipFill>
        <p:spPr>
          <a:xfrm>
            <a:off x="7153211" y="2381577"/>
            <a:ext cx="1485221" cy="1485221"/>
          </a:xfrm>
          <a:prstGeom prst="rect">
            <a:avLst/>
          </a:prstGeom>
          <a:noFill/>
          <a:ln>
            <a:noFill/>
          </a:ln>
        </p:spPr>
      </p:pic>
      <p:pic>
        <p:nvPicPr>
          <p:cNvPr id="332" name="Google Shape;332;p37"/>
          <p:cNvPicPr preferRelativeResize="0"/>
          <p:nvPr/>
        </p:nvPicPr>
        <p:blipFill rotWithShape="1">
          <a:blip r:embed="rId5">
            <a:alphaModFix/>
          </a:blip>
          <a:srcRect b="0" l="0" r="0" t="0"/>
          <a:stretch/>
        </p:blipFill>
        <p:spPr>
          <a:xfrm>
            <a:off x="5369450" y="2789980"/>
            <a:ext cx="1663220" cy="166322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pic>
        <p:nvPicPr>
          <p:cNvPr id="337" name="Google Shape;337;p38"/>
          <p:cNvPicPr preferRelativeResize="0"/>
          <p:nvPr/>
        </p:nvPicPr>
        <p:blipFill rotWithShape="1">
          <a:blip r:embed="rId3">
            <a:alphaModFix/>
          </a:blip>
          <a:srcRect b="0" l="11882" r="34566" t="0"/>
          <a:stretch/>
        </p:blipFill>
        <p:spPr>
          <a:xfrm>
            <a:off x="5544300" y="0"/>
            <a:ext cx="3599700" cy="5041476"/>
          </a:xfrm>
          <a:prstGeom prst="rect">
            <a:avLst/>
          </a:prstGeom>
          <a:noFill/>
          <a:ln>
            <a:noFill/>
          </a:ln>
        </p:spPr>
      </p:pic>
      <p:sp>
        <p:nvSpPr>
          <p:cNvPr id="338" name="Google Shape;338;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Functions, Events and Variables</a:t>
            </a:r>
            <a:endParaRPr/>
          </a:p>
        </p:txBody>
      </p:sp>
      <p:sp>
        <p:nvSpPr>
          <p:cNvPr id="339" name="Google Shape;339;p3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Simple interactions with jQuery (e.g. responding to mouse hover and click). A mouse click is the most common event you’ll use. </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 ".btn" ).click(function()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alert( "you clicked!"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We often store information to be referenced later, this is called a variable. It’s like a bucket, we put stuff in and take stuff out.</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var $welcome = “hello”;</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345" name="Google Shape;345;p39"/>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try some interactions.</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Project Brief</a:t>
            </a:r>
            <a:endParaRPr/>
          </a:p>
        </p:txBody>
      </p:sp>
      <p:sp>
        <p:nvSpPr>
          <p:cNvPr id="106" name="Google Shape;106;p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400"/>
              <a:buNone/>
            </a:pPr>
            <a:r>
              <a:rPr lang="en-GB"/>
              <a:t>It’s very important to early on </a:t>
            </a:r>
            <a:r>
              <a:rPr lang="en-GB" u="sng">
                <a:solidFill>
                  <a:schemeClr val="hlink"/>
                </a:solidFill>
                <a:hlinkClick r:id="rId3"/>
              </a:rPr>
              <a:t>define your brief.</a:t>
            </a:r>
            <a:r>
              <a:rPr lang="en-GB"/>
              <a:t> Even if you’d just working on a small project outline your aims, or just the things you need to do, as this will help you stay on track.</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sp>
        <p:nvSpPr>
          <p:cNvPr id="107" name="Google Shape;107;p4"/>
          <p:cNvSpPr txBox="1"/>
          <p:nvPr/>
        </p:nvSpPr>
        <p:spPr>
          <a:xfrm>
            <a:off x="5792125" y="1058275"/>
            <a:ext cx="2731200" cy="3061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WHERE?</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WHO?</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WHAT?</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WHEN?</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WHY?</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HOW?</a:t>
            </a:r>
            <a:endParaRPr b="0" i="0" sz="2800" u="none" cap="none" strike="noStrike">
              <a:solidFill>
                <a:schemeClr val="lt2"/>
              </a:solidFill>
              <a:latin typeface="Proxima Nova"/>
              <a:ea typeface="Proxima Nova"/>
              <a:cs typeface="Proxima Nova"/>
              <a:sym typeface="Proxima Nov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40"/>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351" name="Google Shape;351;p40"/>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41"/>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357" name="Google Shape;357;p41"/>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PHP, Data capture and forms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Quick wins with Mailchimp</a:t>
            </a:r>
            <a:endParaRPr/>
          </a:p>
        </p:txBody>
      </p:sp>
      <p:sp>
        <p:nvSpPr>
          <p:cNvPr id="363" name="Google Shape;363;p4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Alot of clients like sending email newsletters and Mailchimp is a good service to manage email subscriptions. Mailchimp provides the code, so we just paste it where we need it! We may have to add style selectors to make it look nice tho.</a:t>
            </a:r>
            <a:endParaRPr/>
          </a:p>
          <a:p>
            <a:pPr indent="0" lvl="0" marL="0" rtl="0" algn="l">
              <a:lnSpc>
                <a:spcPct val="115000"/>
              </a:lnSpc>
              <a:spcBef>
                <a:spcPts val="1600"/>
              </a:spcBef>
              <a:spcAft>
                <a:spcPts val="1600"/>
              </a:spcAft>
              <a:buSzPts val="1400"/>
              <a:buNone/>
            </a:pPr>
            <a:r>
              <a:rPr lang="en-GB"/>
              <a:t>Unfortunately Mailchimp only really handles email newsletters, and if we want users to be able to send a message or store other information we’ll need to use our own scripts.</a:t>
            </a:r>
            <a:endParaRPr/>
          </a:p>
        </p:txBody>
      </p:sp>
      <p:pic>
        <p:nvPicPr>
          <p:cNvPr id="364" name="Google Shape;364;p42"/>
          <p:cNvPicPr preferRelativeResize="0"/>
          <p:nvPr/>
        </p:nvPicPr>
        <p:blipFill rotWithShape="1">
          <a:blip r:embed="rId3">
            <a:alphaModFix/>
          </a:blip>
          <a:srcRect b="0" l="0" r="0" t="0"/>
          <a:stretch/>
        </p:blipFill>
        <p:spPr>
          <a:xfrm>
            <a:off x="6097175" y="1194650"/>
            <a:ext cx="2287325" cy="22873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PHP?</a:t>
            </a:r>
            <a:endParaRPr/>
          </a:p>
        </p:txBody>
      </p:sp>
      <p:sp>
        <p:nvSpPr>
          <p:cNvPr id="370" name="Google Shape;370;p4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PHP is a server-side scripting language, it handles advanced interactions with the server such as Database interactions, and mail server interactions.</a:t>
            </a:r>
            <a:endParaRPr/>
          </a:p>
          <a:p>
            <a:pPr indent="0" lvl="0" marL="0" rtl="0" algn="l">
              <a:lnSpc>
                <a:spcPct val="115000"/>
              </a:lnSpc>
              <a:spcBef>
                <a:spcPts val="1600"/>
              </a:spcBef>
              <a:spcAft>
                <a:spcPts val="0"/>
              </a:spcAft>
              <a:buSzPts val="1400"/>
              <a:buNone/>
            </a:pPr>
            <a:r>
              <a:rPr lang="en-GB"/>
              <a:t>We often use PHP with phpmyadmin and a mySQL database.</a:t>
            </a:r>
            <a:endParaRPr/>
          </a:p>
          <a:p>
            <a:pPr indent="0" lvl="0" marL="0" rtl="0" algn="l">
              <a:lnSpc>
                <a:spcPct val="115000"/>
              </a:lnSpc>
              <a:spcBef>
                <a:spcPts val="1600"/>
              </a:spcBef>
              <a:spcAft>
                <a:spcPts val="1600"/>
              </a:spcAft>
              <a:buSzPts val="1400"/>
              <a:buNone/>
            </a:pPr>
            <a:r>
              <a:rPr lang="en-GB"/>
              <a:t>PHP only works on a live server!</a:t>
            </a:r>
            <a:endParaRPr/>
          </a:p>
        </p:txBody>
      </p:sp>
      <p:pic>
        <p:nvPicPr>
          <p:cNvPr id="371" name="Google Shape;371;p43"/>
          <p:cNvPicPr preferRelativeResize="0"/>
          <p:nvPr/>
        </p:nvPicPr>
        <p:blipFill rotWithShape="1">
          <a:blip r:embed="rId3">
            <a:alphaModFix/>
          </a:blip>
          <a:srcRect b="0" l="0" r="0" t="0"/>
          <a:stretch/>
        </p:blipFill>
        <p:spPr>
          <a:xfrm>
            <a:off x="5811550" y="547050"/>
            <a:ext cx="1578850" cy="852700"/>
          </a:xfrm>
          <a:prstGeom prst="rect">
            <a:avLst/>
          </a:prstGeom>
          <a:noFill/>
          <a:ln>
            <a:noFill/>
          </a:ln>
        </p:spPr>
      </p:pic>
      <p:pic>
        <p:nvPicPr>
          <p:cNvPr id="372" name="Google Shape;372;p43"/>
          <p:cNvPicPr preferRelativeResize="0"/>
          <p:nvPr/>
        </p:nvPicPr>
        <p:blipFill rotWithShape="1">
          <a:blip r:embed="rId4">
            <a:alphaModFix/>
          </a:blip>
          <a:srcRect b="0" l="0" r="0" t="0"/>
          <a:stretch/>
        </p:blipFill>
        <p:spPr>
          <a:xfrm>
            <a:off x="7024925" y="1399750"/>
            <a:ext cx="1751374" cy="976391"/>
          </a:xfrm>
          <a:prstGeom prst="rect">
            <a:avLst/>
          </a:prstGeom>
          <a:noFill/>
          <a:ln>
            <a:noFill/>
          </a:ln>
        </p:spPr>
      </p:pic>
      <p:pic>
        <p:nvPicPr>
          <p:cNvPr id="373" name="Google Shape;373;p43"/>
          <p:cNvPicPr preferRelativeResize="0"/>
          <p:nvPr/>
        </p:nvPicPr>
        <p:blipFill rotWithShape="1">
          <a:blip r:embed="rId5">
            <a:alphaModFix/>
          </a:blip>
          <a:srcRect b="0" l="0" r="0" t="0"/>
          <a:stretch/>
        </p:blipFill>
        <p:spPr>
          <a:xfrm>
            <a:off x="6253400" y="2571750"/>
            <a:ext cx="2233350" cy="22333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Common Code Principles</a:t>
            </a:r>
            <a:endParaRPr/>
          </a:p>
        </p:txBody>
      </p:sp>
      <p:sp>
        <p:nvSpPr>
          <p:cNvPr id="379" name="Google Shape;379;p4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Variables</a:t>
            </a:r>
            <a:endParaRPr/>
          </a:p>
          <a:p>
            <a:pPr indent="0" lvl="0" marL="0" rtl="0" algn="l">
              <a:lnSpc>
                <a:spcPct val="115000"/>
              </a:lnSpc>
              <a:spcBef>
                <a:spcPts val="1600"/>
              </a:spcBef>
              <a:spcAft>
                <a:spcPts val="0"/>
              </a:spcAft>
              <a:buSzPts val="1400"/>
              <a:buNone/>
            </a:pPr>
            <a:r>
              <a:rPr lang="en-GB"/>
              <a:t>If [condition] , else</a:t>
            </a:r>
            <a:endParaRPr/>
          </a:p>
          <a:p>
            <a:pPr indent="0" lvl="0" marL="0" rtl="0" algn="l">
              <a:lnSpc>
                <a:spcPct val="115000"/>
              </a:lnSpc>
              <a:spcBef>
                <a:spcPts val="1600"/>
              </a:spcBef>
              <a:spcAft>
                <a:spcPts val="0"/>
              </a:spcAft>
              <a:buSzPts val="1400"/>
              <a:buNone/>
            </a:pPr>
            <a:r>
              <a:rPr lang="en-GB"/>
              <a:t>Functions</a:t>
            </a:r>
            <a:endParaRPr/>
          </a:p>
          <a:p>
            <a:pPr indent="0" lvl="0" marL="0" rtl="0" algn="l">
              <a:lnSpc>
                <a:spcPct val="115000"/>
              </a:lnSpc>
              <a:spcBef>
                <a:spcPts val="1600"/>
              </a:spcBef>
              <a:spcAft>
                <a:spcPts val="0"/>
              </a:spcAft>
              <a:buSzPts val="1400"/>
              <a:buNone/>
            </a:pPr>
            <a:r>
              <a:rPr lang="en-GB"/>
              <a:t>Arrays</a:t>
            </a:r>
            <a:endParaRPr/>
          </a:p>
          <a:p>
            <a:pPr indent="0" lvl="0" marL="0" rtl="0" algn="l">
              <a:lnSpc>
                <a:spcPct val="115000"/>
              </a:lnSpc>
              <a:spcBef>
                <a:spcPts val="1600"/>
              </a:spcBef>
              <a:spcAft>
                <a:spcPts val="0"/>
              </a:spcAft>
              <a:buSzPts val="1400"/>
              <a:buNone/>
            </a:pPr>
            <a:r>
              <a:rPr lang="en-GB"/>
              <a:t>Operators</a:t>
            </a:r>
            <a:endParaRPr/>
          </a:p>
          <a:p>
            <a:pPr indent="0" lvl="0" marL="0" rtl="0" algn="l">
              <a:lnSpc>
                <a:spcPct val="115000"/>
              </a:lnSpc>
              <a:spcBef>
                <a:spcPts val="1600"/>
              </a:spcBef>
              <a:spcAft>
                <a:spcPts val="1600"/>
              </a:spcAft>
              <a:buSzPts val="1400"/>
              <a:buNone/>
            </a:pPr>
            <a:r>
              <a:rPr lang="en-GB"/>
              <a:t>Loops (e.g. foreach)</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Google Shape;384;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Syntax</a:t>
            </a:r>
            <a:endParaRPr/>
          </a:p>
        </p:txBody>
      </p:sp>
      <p:sp>
        <p:nvSpPr>
          <p:cNvPr id="385" name="Google Shape;385;p4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add our code into a PHP:</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&lt;?php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$message = “Hello”;</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We can also add php into a HTML tag:</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&lt;h2&gt;&lt;?php echo $message ?&gt;&lt;/h2&gt;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391" name="Google Shape;391;p46"/>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use php to send an email, and save data to a server.</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47"/>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397" name="Google Shape;397;p47"/>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48"/>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403" name="Google Shape;403;p48"/>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Finishing touches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Testing, bugs, and minify</a:t>
            </a:r>
            <a:endParaRPr/>
          </a:p>
        </p:txBody>
      </p:sp>
      <p:sp>
        <p:nvSpPr>
          <p:cNvPr id="409" name="Google Shape;409;p4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There are a number of checks we need to make before we launch (publish and link our domain) our website, check:</a:t>
            </a:r>
            <a:endParaRPr/>
          </a:p>
          <a:p>
            <a:pPr indent="-269999" lvl="0" marL="269999" rtl="0" algn="l">
              <a:lnSpc>
                <a:spcPct val="115000"/>
              </a:lnSpc>
              <a:spcBef>
                <a:spcPts val="1600"/>
              </a:spcBef>
              <a:spcAft>
                <a:spcPts val="0"/>
              </a:spcAft>
              <a:buSzPts val="1400"/>
              <a:buChar char="●"/>
            </a:pPr>
            <a:r>
              <a:rPr lang="en-GB"/>
              <a:t>Content (Proof-read)</a:t>
            </a:r>
            <a:endParaRPr/>
          </a:p>
          <a:p>
            <a:pPr indent="-269999" lvl="0" marL="269999" rtl="0" algn="l">
              <a:lnSpc>
                <a:spcPct val="115000"/>
              </a:lnSpc>
              <a:spcBef>
                <a:spcPts val="0"/>
              </a:spcBef>
              <a:spcAft>
                <a:spcPts val="0"/>
              </a:spcAft>
              <a:buSzPts val="1400"/>
              <a:buChar char="●"/>
            </a:pPr>
            <a:r>
              <a:rPr lang="en-GB"/>
              <a:t>Style Problems (cross-browser testing)</a:t>
            </a:r>
            <a:endParaRPr/>
          </a:p>
          <a:p>
            <a:pPr indent="-269999" lvl="0" marL="269999" rtl="0" algn="l">
              <a:lnSpc>
                <a:spcPct val="115000"/>
              </a:lnSpc>
              <a:spcBef>
                <a:spcPts val="0"/>
              </a:spcBef>
              <a:spcAft>
                <a:spcPts val="0"/>
              </a:spcAft>
              <a:buSzPts val="1400"/>
              <a:buChar char="●"/>
            </a:pPr>
            <a:r>
              <a:rPr lang="en-GB"/>
              <a:t>Validate code</a:t>
            </a:r>
            <a:endParaRPr/>
          </a:p>
          <a:p>
            <a:pPr indent="-269999" lvl="0" marL="269999" rtl="0" algn="l">
              <a:lnSpc>
                <a:spcPct val="115000"/>
              </a:lnSpc>
              <a:spcBef>
                <a:spcPts val="0"/>
              </a:spcBef>
              <a:spcAft>
                <a:spcPts val="0"/>
              </a:spcAft>
              <a:buSzPts val="1400"/>
              <a:buChar char="●"/>
            </a:pPr>
            <a:r>
              <a:rPr lang="en-GB"/>
              <a:t>Images sizes and alt tags</a:t>
            </a:r>
            <a:endParaRPr/>
          </a:p>
          <a:p>
            <a:pPr indent="-269999" lvl="0" marL="269999" rtl="0" algn="l">
              <a:lnSpc>
                <a:spcPct val="115000"/>
              </a:lnSpc>
              <a:spcBef>
                <a:spcPts val="0"/>
              </a:spcBef>
              <a:spcAft>
                <a:spcPts val="0"/>
              </a:spcAft>
              <a:buSzPts val="1400"/>
              <a:buChar char="●"/>
            </a:pPr>
            <a:r>
              <a:rPr lang="en-GB"/>
              <a:t>Site weight &amp; compression</a:t>
            </a:r>
            <a:endParaRPr/>
          </a:p>
          <a:p>
            <a:pPr indent="-269999" lvl="0" marL="269999" rtl="0" algn="l">
              <a:lnSpc>
                <a:spcPct val="115000"/>
              </a:lnSpc>
              <a:spcBef>
                <a:spcPts val="0"/>
              </a:spcBef>
              <a:spcAft>
                <a:spcPts val="0"/>
              </a:spcAft>
              <a:buSzPts val="1400"/>
              <a:buChar char="●"/>
            </a:pPr>
            <a:r>
              <a:rPr lang="en-GB"/>
              <a:t>Meta Data</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10" name="Google Shape;410;p49"/>
          <p:cNvPicPr preferRelativeResize="0"/>
          <p:nvPr/>
        </p:nvPicPr>
        <p:blipFill rotWithShape="1">
          <a:blip r:embed="rId3">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5252"/>
        </a:solidFill>
      </p:bgPr>
    </p:bg>
    <p:spTree>
      <p:nvGrpSpPr>
        <p:cNvPr id="111" name="Shape 111"/>
        <p:cNvGrpSpPr/>
        <p:nvPr/>
      </p:nvGrpSpPr>
      <p:grpSpPr>
        <a:xfrm>
          <a:off x="0" y="0"/>
          <a:ext cx="0" cy="0"/>
          <a:chOff x="0" y="0"/>
          <a:chExt cx="0" cy="0"/>
        </a:xfrm>
      </p:grpSpPr>
      <p:sp>
        <p:nvSpPr>
          <p:cNvPr id="112" name="Google Shape;112;p5"/>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Any Questions?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Check styles</a:t>
            </a:r>
            <a:endParaRPr/>
          </a:p>
        </p:txBody>
      </p:sp>
      <p:sp>
        <p:nvSpPr>
          <p:cNvPr id="416" name="Google Shape;416;p5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As a quick check of mobile styles you can just resize your browser to see if it works.</a:t>
            </a:r>
            <a:endParaRPr/>
          </a:p>
          <a:p>
            <a:pPr indent="0" lvl="0" marL="0" rtl="0" algn="l">
              <a:lnSpc>
                <a:spcPct val="115000"/>
              </a:lnSpc>
              <a:spcBef>
                <a:spcPts val="1600"/>
              </a:spcBef>
              <a:spcAft>
                <a:spcPts val="0"/>
              </a:spcAft>
              <a:buSzPts val="1400"/>
              <a:buNone/>
            </a:pPr>
            <a:r>
              <a:rPr lang="en-GB"/>
              <a:t>Some project teams sometimes use </a:t>
            </a:r>
            <a:r>
              <a:rPr lang="en-GB" u="sng">
                <a:solidFill>
                  <a:schemeClr val="hlink"/>
                </a:solidFill>
                <a:hlinkClick r:id="rId3"/>
              </a:rPr>
              <a:t>BrowserStack</a:t>
            </a:r>
            <a:r>
              <a:rPr lang="en-GB"/>
              <a:t> or </a:t>
            </a:r>
            <a:r>
              <a:rPr lang="en-GB" u="sng">
                <a:solidFill>
                  <a:schemeClr val="hlink"/>
                </a:solidFill>
                <a:hlinkClick r:id="rId4"/>
              </a:rPr>
              <a:t>CrrossBrowserTesting</a:t>
            </a:r>
            <a:r>
              <a:rPr lang="en-GB"/>
              <a:t>, which doesn’t provide an absolute certain result.</a:t>
            </a:r>
            <a:endParaRPr/>
          </a:p>
          <a:p>
            <a:pPr indent="0" lvl="0" marL="0" rtl="0" algn="l">
              <a:lnSpc>
                <a:spcPct val="115000"/>
              </a:lnSpc>
              <a:spcBef>
                <a:spcPts val="1600"/>
              </a:spcBef>
              <a:spcAft>
                <a:spcPts val="1600"/>
              </a:spcAft>
              <a:buSzPts val="1400"/>
              <a:buNone/>
            </a:pPr>
            <a:r>
              <a:rPr lang="en-GB"/>
              <a:t>The best guaranteed testing is to actually check on the device and browser. Project teams use a QA (quality assurance test) teams to manually test each device.  For small projects it might be more effective ask friends if you can view your project on their device.</a:t>
            </a:r>
            <a:endParaRPr/>
          </a:p>
        </p:txBody>
      </p:sp>
      <p:pic>
        <p:nvPicPr>
          <p:cNvPr id="417" name="Google Shape;417;p50"/>
          <p:cNvPicPr preferRelativeResize="0"/>
          <p:nvPr/>
        </p:nvPicPr>
        <p:blipFill rotWithShape="1">
          <a:blip r:embed="rId5">
            <a:alphaModFix/>
          </a:blip>
          <a:srcRect b="0" l="0" r="0" t="0"/>
          <a:stretch/>
        </p:blipFill>
        <p:spPr>
          <a:xfrm>
            <a:off x="6328725" y="1152475"/>
            <a:ext cx="1982500" cy="19825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Browsers and devices</a:t>
            </a:r>
            <a:endParaRPr/>
          </a:p>
        </p:txBody>
      </p:sp>
      <p:sp>
        <p:nvSpPr>
          <p:cNvPr id="423" name="Google Shape;423;p5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For cross-browser testing, the most popular browsers are: Chrome, Firefox, Safari, Microsoft Edge, Opera.</a:t>
            </a:r>
            <a:endParaRPr/>
          </a:p>
          <a:p>
            <a:pPr indent="0" lvl="0" marL="0" rtl="0" algn="l">
              <a:lnSpc>
                <a:spcPct val="115000"/>
              </a:lnSpc>
              <a:spcBef>
                <a:spcPts val="1600"/>
              </a:spcBef>
              <a:spcAft>
                <a:spcPts val="0"/>
              </a:spcAft>
              <a:buSzPts val="1400"/>
              <a:buNone/>
            </a:pPr>
            <a:r>
              <a:rPr lang="en-GB"/>
              <a:t>As a general rule you should test on Mac and PC. Mobile devices change more frequently than desktop or laptop devices currently BrowserStack recommends testing these mobile devices: </a:t>
            </a:r>
            <a:endParaRPr/>
          </a:p>
          <a:p>
            <a:pPr indent="0" lvl="0" marL="0" rtl="0" algn="l">
              <a:lnSpc>
                <a:spcPct val="115000"/>
              </a:lnSpc>
              <a:spcBef>
                <a:spcPts val="1600"/>
              </a:spcBef>
              <a:spcAft>
                <a:spcPts val="0"/>
              </a:spcAft>
              <a:buSzPts val="1400"/>
              <a:buNone/>
            </a:pPr>
            <a:r>
              <a:rPr lang="en-GB"/>
              <a:t>Apple iPhone XS 12.0</a:t>
            </a:r>
            <a:br>
              <a:rPr lang="en-GB"/>
            </a:br>
            <a:r>
              <a:rPr lang="en-GB"/>
              <a:t>Apple iPhone 8 11.0</a:t>
            </a:r>
            <a:br>
              <a:rPr lang="en-GB"/>
            </a:br>
            <a:r>
              <a:rPr lang="en-GB"/>
              <a:t>Google Pixel 8.0</a:t>
            </a:r>
            <a:br>
              <a:rPr lang="en-GB"/>
            </a:br>
            <a:r>
              <a:rPr lang="en-GB"/>
              <a:t>Samsung Galaxy S8 7.0</a:t>
            </a:r>
            <a:br>
              <a:rPr lang="en-GB"/>
            </a:br>
            <a:r>
              <a:rPr lang="en-GB"/>
              <a:t>Apple iPad 6th Tablet 11.0</a:t>
            </a:r>
            <a:br>
              <a:rPr lang="en-GB"/>
            </a:br>
            <a:r>
              <a:rPr lang="en-GB"/>
              <a:t>Google Nexus 7</a:t>
            </a:r>
            <a:endParaRPr/>
          </a:p>
          <a:p>
            <a:pPr indent="0" lvl="0" marL="0" rtl="0" algn="l">
              <a:lnSpc>
                <a:spcPct val="115000"/>
              </a:lnSpc>
              <a:spcBef>
                <a:spcPts val="1600"/>
              </a:spcBef>
              <a:spcAft>
                <a:spcPts val="1600"/>
              </a:spcAft>
              <a:buSzPts val="1400"/>
              <a:buNone/>
            </a:pPr>
            <a:r>
              <a:t/>
            </a:r>
            <a:endParaRPr/>
          </a:p>
        </p:txBody>
      </p:sp>
      <p:pic>
        <p:nvPicPr>
          <p:cNvPr id="424" name="Google Shape;424;p51"/>
          <p:cNvPicPr preferRelativeResize="0"/>
          <p:nvPr/>
        </p:nvPicPr>
        <p:blipFill rotWithShape="1">
          <a:blip r:embed="rId3">
            <a:alphaModFix/>
          </a:blip>
          <a:srcRect b="0" l="0" r="0" t="0"/>
          <a:stretch/>
        </p:blipFill>
        <p:spPr>
          <a:xfrm>
            <a:off x="5854475" y="177750"/>
            <a:ext cx="3108200" cy="4662274"/>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Code validation</a:t>
            </a:r>
            <a:endParaRPr/>
          </a:p>
        </p:txBody>
      </p:sp>
      <p:sp>
        <p:nvSpPr>
          <p:cNvPr id="430" name="Google Shape;430;p5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Check that the coding is in compliance with the standards without errors. The </a:t>
            </a:r>
            <a:r>
              <a:rPr lang="en-GB" u="sng">
                <a:solidFill>
                  <a:schemeClr val="hlink"/>
                </a:solidFill>
                <a:hlinkClick r:id="rId3"/>
              </a:rPr>
              <a:t>World Wide Web Consortium (W3C)</a:t>
            </a:r>
            <a:r>
              <a:rPr lang="en-GB"/>
              <a:t> is an international standards community where Member organizations, a full-time staff, and the public work together to develop Web standards. </a:t>
            </a:r>
            <a:endParaRPr/>
          </a:p>
          <a:p>
            <a:pPr indent="0" lvl="0" marL="0" rtl="0" algn="l">
              <a:lnSpc>
                <a:spcPct val="115000"/>
              </a:lnSpc>
              <a:spcBef>
                <a:spcPts val="1600"/>
              </a:spcBef>
              <a:spcAft>
                <a:spcPts val="0"/>
              </a:spcAft>
              <a:buSzPts val="1400"/>
              <a:buNone/>
            </a:pPr>
            <a:r>
              <a:rPr lang="en-GB"/>
              <a:t>W3C and others have various tools to help you check your code:</a:t>
            </a:r>
            <a:endParaRPr/>
          </a:p>
          <a:p>
            <a:pPr indent="0" lvl="0" marL="0" rtl="0" algn="l">
              <a:lnSpc>
                <a:spcPct val="115000"/>
              </a:lnSpc>
              <a:spcBef>
                <a:spcPts val="1600"/>
              </a:spcBef>
              <a:spcAft>
                <a:spcPts val="0"/>
              </a:spcAft>
              <a:buSzPts val="1400"/>
              <a:buNone/>
            </a:pPr>
            <a:r>
              <a:rPr lang="en-GB" u="sng">
                <a:solidFill>
                  <a:schemeClr val="hlink"/>
                </a:solidFill>
                <a:hlinkClick r:id="rId4"/>
              </a:rPr>
              <a:t>w3c.github.io/developers/tools</a:t>
            </a:r>
            <a:br>
              <a:rPr lang="en-GB"/>
            </a:br>
            <a:r>
              <a:rPr lang="en-GB" u="sng">
                <a:solidFill>
                  <a:schemeClr val="hlink"/>
                </a:solidFill>
                <a:hlinkClick r:id="rId5"/>
              </a:rPr>
              <a:t>validator.w3.org</a:t>
            </a:r>
            <a:br>
              <a:rPr lang="en-GB"/>
            </a:br>
            <a:r>
              <a:rPr lang="en-GB" u="sng">
                <a:solidFill>
                  <a:schemeClr val="hlink"/>
                </a:solidFill>
                <a:hlinkClick r:id="rId6"/>
              </a:rPr>
              <a:t>www.css-validator.org</a:t>
            </a:r>
            <a:br>
              <a:rPr lang="en-GB"/>
            </a:br>
            <a:r>
              <a:rPr lang="en-GB" u="sng">
                <a:solidFill>
                  <a:schemeClr val="hlink"/>
                </a:solidFill>
                <a:hlinkClick r:id="rId7"/>
              </a:rPr>
              <a:t>codebeautify.org/jsvalidate</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31" name="Google Shape;431;p52"/>
          <p:cNvPicPr preferRelativeResize="0"/>
          <p:nvPr/>
        </p:nvPicPr>
        <p:blipFill rotWithShape="1">
          <a:blip r:embed="rId8">
            <a:alphaModFix/>
          </a:blip>
          <a:srcRect b="0" l="0" r="0" t="0"/>
          <a:stretch/>
        </p:blipFill>
        <p:spPr>
          <a:xfrm>
            <a:off x="6328725" y="1152475"/>
            <a:ext cx="1982500" cy="19825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sp>
        <p:nvSpPr>
          <p:cNvPr id="436" name="Google Shape;436;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Image size and alt tags</a:t>
            </a:r>
            <a:endParaRPr/>
          </a:p>
        </p:txBody>
      </p:sp>
      <p:sp>
        <p:nvSpPr>
          <p:cNvPr id="437" name="Google Shape;437;p5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Manually check all your images have alt tags.</a:t>
            </a:r>
            <a:endParaRPr/>
          </a:p>
          <a:p>
            <a:pPr indent="0" lvl="0" marL="0" rtl="0" algn="l">
              <a:lnSpc>
                <a:spcPct val="115000"/>
              </a:lnSpc>
              <a:spcBef>
                <a:spcPts val="1600"/>
              </a:spcBef>
              <a:spcAft>
                <a:spcPts val="0"/>
              </a:spcAft>
              <a:buSzPts val="1400"/>
              <a:buNone/>
            </a:pPr>
            <a:r>
              <a:rPr lang="en-GB"/>
              <a:t>Many people use photoshop to compress images, you can also use </a:t>
            </a:r>
            <a:r>
              <a:rPr lang="en-GB" u="sng">
                <a:solidFill>
                  <a:schemeClr val="hlink"/>
                </a:solidFill>
                <a:hlinkClick r:id="rId3"/>
              </a:rPr>
              <a:t>Compressor.io</a:t>
            </a:r>
            <a:endParaRPr/>
          </a:p>
          <a:p>
            <a:pPr indent="0" lvl="0" marL="0" rtl="0" algn="l">
              <a:lnSpc>
                <a:spcPct val="115000"/>
              </a:lnSpc>
              <a:spcBef>
                <a:spcPts val="1600"/>
              </a:spcBef>
              <a:spcAft>
                <a:spcPts val="1600"/>
              </a:spcAft>
              <a:buSzPts val="1400"/>
              <a:buNone/>
            </a:pPr>
            <a:r>
              <a:t/>
            </a:r>
            <a:endParaRPr/>
          </a:p>
        </p:txBody>
      </p:sp>
      <p:pic>
        <p:nvPicPr>
          <p:cNvPr id="438" name="Google Shape;438;p53"/>
          <p:cNvPicPr preferRelativeResize="0"/>
          <p:nvPr/>
        </p:nvPicPr>
        <p:blipFill rotWithShape="1">
          <a:blip r:embed="rId4">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2" name="Shape 442"/>
        <p:cNvGrpSpPr/>
        <p:nvPr/>
      </p:nvGrpSpPr>
      <p:grpSpPr>
        <a:xfrm>
          <a:off x="0" y="0"/>
          <a:ext cx="0" cy="0"/>
          <a:chOff x="0" y="0"/>
          <a:chExt cx="0" cy="0"/>
        </a:xfrm>
      </p:grpSpPr>
      <p:sp>
        <p:nvSpPr>
          <p:cNvPr id="443" name="Google Shape;443;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Compression</a:t>
            </a:r>
            <a:endParaRPr/>
          </a:p>
        </p:txBody>
      </p:sp>
      <p:sp>
        <p:nvSpPr>
          <p:cNvPr id="444" name="Google Shape;444;p5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JavaScript and CSS should be crunched down to a smaller size for faster speeds.  </a:t>
            </a:r>
            <a:endParaRPr/>
          </a:p>
          <a:p>
            <a:pPr indent="0" lvl="0" marL="0" rtl="0" algn="l">
              <a:lnSpc>
                <a:spcPct val="115000"/>
              </a:lnSpc>
              <a:spcBef>
                <a:spcPts val="1600"/>
              </a:spcBef>
              <a:spcAft>
                <a:spcPts val="0"/>
              </a:spcAft>
              <a:buSzPts val="1400"/>
              <a:buNone/>
            </a:pPr>
            <a:r>
              <a:rPr lang="en-GB" u="sng">
                <a:solidFill>
                  <a:schemeClr val="hlink"/>
                </a:solidFill>
                <a:hlinkClick r:id="rId3"/>
              </a:rPr>
              <a:t>developers.google.com/speed/pagespeed/insights</a:t>
            </a:r>
            <a:endParaRPr/>
          </a:p>
          <a:p>
            <a:pPr indent="0" lvl="0" marL="0" rtl="0" algn="l">
              <a:lnSpc>
                <a:spcPct val="115000"/>
              </a:lnSpc>
              <a:spcBef>
                <a:spcPts val="1600"/>
              </a:spcBef>
              <a:spcAft>
                <a:spcPts val="0"/>
              </a:spcAft>
              <a:buSzPts val="1400"/>
              <a:buNone/>
            </a:pPr>
            <a:r>
              <a:rPr lang="en-GB" u="sng">
                <a:solidFill>
                  <a:schemeClr val="hlink"/>
                </a:solidFill>
                <a:hlinkClick r:id="rId4"/>
              </a:rPr>
              <a:t>cssminifier.com</a:t>
            </a:r>
            <a:endParaRPr/>
          </a:p>
          <a:p>
            <a:pPr indent="0" lvl="0" marL="0" rtl="0" algn="l">
              <a:lnSpc>
                <a:spcPct val="115000"/>
              </a:lnSpc>
              <a:spcBef>
                <a:spcPts val="1600"/>
              </a:spcBef>
              <a:spcAft>
                <a:spcPts val="0"/>
              </a:spcAft>
              <a:buSzPts val="1400"/>
              <a:buNone/>
            </a:pPr>
            <a:r>
              <a:rPr lang="en-GB" u="sng">
                <a:solidFill>
                  <a:schemeClr val="hlink"/>
                </a:solidFill>
                <a:hlinkClick r:id="rId5"/>
              </a:rPr>
              <a:t>javascript-minifier.com</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45" name="Google Shape;445;p54"/>
          <p:cNvPicPr preferRelativeResize="0"/>
          <p:nvPr/>
        </p:nvPicPr>
        <p:blipFill rotWithShape="1">
          <a:blip r:embed="rId6">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Google Shape;450;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Head, MetaData and Favicons</a:t>
            </a:r>
            <a:endParaRPr/>
          </a:p>
        </p:txBody>
      </p:sp>
      <p:sp>
        <p:nvSpPr>
          <p:cNvPr id="451" name="Google Shape;451;p5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Inside the &lt;head&gt; of all of your documents you need to add snippets of data which tell browsers, search engines, and other services information about your site/page. </a:t>
            </a:r>
            <a:endParaRPr/>
          </a:p>
          <a:p>
            <a:pPr indent="0" lvl="0" marL="0" rtl="0" algn="l">
              <a:lnSpc>
                <a:spcPct val="115000"/>
              </a:lnSpc>
              <a:spcBef>
                <a:spcPts val="1600"/>
              </a:spcBef>
              <a:spcAft>
                <a:spcPts val="0"/>
              </a:spcAft>
              <a:buSzPts val="1400"/>
              <a:buNone/>
            </a:pPr>
            <a:r>
              <a:rPr lang="en-GB"/>
              <a:t>Open Graph provide standards for meta tags. There are many types of </a:t>
            </a:r>
            <a:r>
              <a:rPr lang="en-GB" u="sng">
                <a:solidFill>
                  <a:schemeClr val="hlink"/>
                </a:solidFill>
                <a:hlinkClick r:id="rId3"/>
              </a:rPr>
              <a:t>open graph</a:t>
            </a:r>
            <a:r>
              <a:rPr lang="en-GB"/>
              <a:t> tags but as a minimum you need, title, description, type, image, and url.</a:t>
            </a:r>
            <a:endParaRPr/>
          </a:p>
          <a:p>
            <a:pPr indent="0" lvl="0" marL="0" rtl="0" algn="l">
              <a:lnSpc>
                <a:spcPct val="115000"/>
              </a:lnSpc>
              <a:spcBef>
                <a:spcPts val="1600"/>
              </a:spcBef>
              <a:spcAft>
                <a:spcPts val="1600"/>
              </a:spcAft>
              <a:buSzPts val="1400"/>
              <a:buNone/>
            </a:pPr>
            <a:r>
              <a:rPr lang="en-GB"/>
              <a:t>A favicon Is an icon associated with a website, typically displayed in the address bar of a browser or in a user's list of bookmarks.</a:t>
            </a:r>
            <a:endParaRPr/>
          </a:p>
        </p:txBody>
      </p:sp>
      <p:pic>
        <p:nvPicPr>
          <p:cNvPr id="452" name="Google Shape;452;p55"/>
          <p:cNvPicPr preferRelativeResize="0"/>
          <p:nvPr/>
        </p:nvPicPr>
        <p:blipFill rotWithShape="1">
          <a:blip r:embed="rId4">
            <a:alphaModFix/>
          </a:blip>
          <a:srcRect b="0" l="0" r="0" t="0"/>
          <a:stretch/>
        </p:blipFill>
        <p:spPr>
          <a:xfrm>
            <a:off x="6182000" y="777250"/>
            <a:ext cx="2205850" cy="220585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6" name="Shape 456"/>
        <p:cNvGrpSpPr/>
        <p:nvPr/>
      </p:nvGrpSpPr>
      <p:grpSpPr>
        <a:xfrm>
          <a:off x="0" y="0"/>
          <a:ext cx="0" cy="0"/>
          <a:chOff x="0" y="0"/>
          <a:chExt cx="0" cy="0"/>
        </a:xfrm>
      </p:grpSpPr>
      <p:pic>
        <p:nvPicPr>
          <p:cNvPr id="457" name="Google Shape;457;p56"/>
          <p:cNvPicPr preferRelativeResize="0"/>
          <p:nvPr/>
        </p:nvPicPr>
        <p:blipFill rotWithShape="1">
          <a:blip r:embed="rId3">
            <a:alphaModFix/>
          </a:blip>
          <a:srcRect b="0" l="29182" r="21422" t="0"/>
          <a:stretch/>
        </p:blipFill>
        <p:spPr>
          <a:xfrm>
            <a:off x="4998775" y="0"/>
            <a:ext cx="4145226" cy="5065574"/>
          </a:xfrm>
          <a:prstGeom prst="rect">
            <a:avLst/>
          </a:prstGeom>
          <a:noFill/>
          <a:ln>
            <a:noFill/>
          </a:ln>
        </p:spPr>
      </p:pic>
      <p:sp>
        <p:nvSpPr>
          <p:cNvPr id="458" name="Google Shape;458;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&lt;head&gt;</a:t>
            </a:r>
            <a:endParaRPr/>
          </a:p>
        </p:txBody>
      </p:sp>
      <p:sp>
        <p:nvSpPr>
          <p:cNvPr id="459" name="Google Shape;459;p5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As a minimum you should include the following tags inside your HTML HEAD 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&lt;meta charset="UTF-8"&gt;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&lt;title&gt;Website/Page title&lt;/title&gt;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&lt;meta name="description" content="Community Art events and workshops in Worthing West Sussex UK."&gt;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&lt;meta name="viewport" content="width=device-width, initial-scale=1"&gt;</a:t>
            </a:r>
            <a:endParaRPr>
              <a:solidFill>
                <a:schemeClr val="lt2"/>
              </a:solidFill>
              <a:latin typeface="Courier New"/>
              <a:ea typeface="Courier New"/>
              <a:cs typeface="Courier New"/>
              <a:sym typeface="Courier New"/>
            </a:endParaRPr>
          </a:p>
        </p:txBody>
      </p:sp>
      <p:sp>
        <p:nvSpPr>
          <p:cNvPr id="460" name="Google Shape;460;p56"/>
          <p:cNvSpPr txBox="1"/>
          <p:nvPr/>
        </p:nvSpPr>
        <p:spPr>
          <a:xfrm>
            <a:off x="6568525" y="790450"/>
            <a:ext cx="1480800" cy="734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0" i="0" lang="en-GB" sz="1400" u="none" cap="none" strike="noStrike">
                <a:solidFill>
                  <a:srgbClr val="000000"/>
                </a:solidFill>
                <a:latin typeface="Courier New"/>
                <a:ea typeface="Courier New"/>
                <a:cs typeface="Courier New"/>
                <a:sym typeface="Courier New"/>
              </a:rPr>
              <a:t>&lt;head&gt;</a:t>
            </a:r>
            <a:br>
              <a:rPr b="0" i="0" lang="en-GB" sz="1400" u="none" cap="none" strike="noStrike">
                <a:solidFill>
                  <a:srgbClr val="000000"/>
                </a:solidFill>
                <a:latin typeface="Courier New"/>
                <a:ea typeface="Courier New"/>
                <a:cs typeface="Courier New"/>
                <a:sym typeface="Courier New"/>
              </a:rPr>
            </a:br>
            <a:r>
              <a:rPr b="0" i="0" lang="en-GB" sz="1400" u="none" cap="none" strike="noStrike">
                <a:solidFill>
                  <a:srgbClr val="000000"/>
                </a:solidFill>
                <a:latin typeface="Courier New"/>
                <a:ea typeface="Courier New"/>
                <a:cs typeface="Courier New"/>
                <a:sym typeface="Courier New"/>
              </a:rPr>
              <a:t>&lt;/head&gt;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pic>
        <p:nvPicPr>
          <p:cNvPr id="465" name="Google Shape;465;p57"/>
          <p:cNvPicPr preferRelativeResize="0"/>
          <p:nvPr/>
        </p:nvPicPr>
        <p:blipFill rotWithShape="1">
          <a:blip r:embed="rId3">
            <a:alphaModFix/>
          </a:blip>
          <a:srcRect b="0" l="0" r="0" t="0"/>
          <a:stretch/>
        </p:blipFill>
        <p:spPr>
          <a:xfrm flipH="1">
            <a:off x="5033872" y="12"/>
            <a:ext cx="7135325" cy="5056325"/>
          </a:xfrm>
          <a:prstGeom prst="rect">
            <a:avLst/>
          </a:prstGeom>
          <a:noFill/>
          <a:ln>
            <a:noFill/>
          </a:ln>
        </p:spPr>
      </p:pic>
      <p:sp>
        <p:nvSpPr>
          <p:cNvPr id="466" name="Google Shape;466;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Sitemaps and Search</a:t>
            </a:r>
            <a:endParaRPr/>
          </a:p>
        </p:txBody>
      </p:sp>
      <p:sp>
        <p:nvSpPr>
          <p:cNvPr id="467" name="Google Shape;467;p5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XML Sitemaps tell search engines information about our pages. We can just use an </a:t>
            </a:r>
            <a:r>
              <a:rPr lang="en-GB" u="sng">
                <a:solidFill>
                  <a:schemeClr val="hlink"/>
                </a:solidFill>
                <a:hlinkClick r:id="rId4"/>
              </a:rPr>
              <a:t>online sitemap generator</a:t>
            </a:r>
            <a:r>
              <a:rPr lang="en-GB"/>
              <a:t> to create this file, which we then upload to the server.</a:t>
            </a:r>
            <a:endParaRPr/>
          </a:p>
          <a:p>
            <a:pPr indent="0" lvl="0" marL="0" rtl="0" algn="l">
              <a:lnSpc>
                <a:spcPct val="115000"/>
              </a:lnSpc>
              <a:spcBef>
                <a:spcPts val="1600"/>
              </a:spcBef>
              <a:spcAft>
                <a:spcPts val="0"/>
              </a:spcAft>
              <a:buSzPts val="1400"/>
              <a:buNone/>
            </a:pPr>
            <a:r>
              <a:rPr lang="en-GB"/>
              <a:t>Add the site to </a:t>
            </a:r>
            <a:r>
              <a:rPr lang="en-GB" u="sng">
                <a:solidFill>
                  <a:schemeClr val="hlink"/>
                </a:solidFill>
                <a:hlinkClick r:id="rId5"/>
              </a:rPr>
              <a:t>google search console </a:t>
            </a:r>
            <a:r>
              <a:rPr lang="en-GB"/>
              <a:t>once you have published the site.</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Analytics</a:t>
            </a:r>
            <a:endParaRPr/>
          </a:p>
        </p:txBody>
      </p:sp>
      <p:sp>
        <p:nvSpPr>
          <p:cNvPr id="473" name="Google Shape;473;p58"/>
          <p:cNvSpPr txBox="1"/>
          <p:nvPr>
            <p:ph idx="1" type="body"/>
          </p:nvPr>
        </p:nvSpPr>
        <p:spPr>
          <a:xfrm>
            <a:off x="311700" y="1152475"/>
            <a:ext cx="42603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u="sng">
                <a:solidFill>
                  <a:schemeClr val="hlink"/>
                </a:solidFill>
                <a:hlinkClick r:id="rId3"/>
              </a:rPr>
              <a:t>Google Analytics</a:t>
            </a:r>
            <a:r>
              <a:rPr lang="en-GB"/>
              <a:t> is a free tool that lets us track and analyse data for the site. We can find out how much traffic we get, where users come from, and more.</a:t>
            </a:r>
            <a:endParaRPr/>
          </a:p>
          <a:p>
            <a:pPr indent="0" lvl="0" marL="0" rtl="0" algn="l">
              <a:lnSpc>
                <a:spcPct val="115000"/>
              </a:lnSpc>
              <a:spcBef>
                <a:spcPts val="1600"/>
              </a:spcBef>
              <a:spcAft>
                <a:spcPts val="0"/>
              </a:spcAft>
              <a:buSzPts val="1400"/>
              <a:buNone/>
            </a:pPr>
            <a:r>
              <a:rPr lang="en-GB"/>
              <a:t>All we do is sign-up and follow their instructions, which usually includes adding a small bit of javaScript to our website.</a:t>
            </a:r>
            <a:endParaRPr/>
          </a:p>
          <a:p>
            <a:pPr indent="0" lvl="0" marL="0" rtl="0" algn="l">
              <a:lnSpc>
                <a:spcPct val="115000"/>
              </a:lnSpc>
              <a:spcBef>
                <a:spcPts val="1600"/>
              </a:spcBef>
              <a:spcAft>
                <a:spcPts val="1600"/>
              </a:spcAft>
              <a:buSzPts val="1400"/>
              <a:buNone/>
            </a:pPr>
            <a:r>
              <a:t/>
            </a:r>
            <a:endParaRPr/>
          </a:p>
        </p:txBody>
      </p:sp>
      <p:pic>
        <p:nvPicPr>
          <p:cNvPr id="474" name="Google Shape;474;p58"/>
          <p:cNvPicPr preferRelativeResize="0"/>
          <p:nvPr/>
        </p:nvPicPr>
        <p:blipFill rotWithShape="1">
          <a:blip r:embed="rId4">
            <a:alphaModFix/>
          </a:blip>
          <a:srcRect b="0" l="32227" r="22155" t="0"/>
          <a:stretch/>
        </p:blipFill>
        <p:spPr>
          <a:xfrm>
            <a:off x="5018950" y="-42725"/>
            <a:ext cx="4125049" cy="50866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pic>
        <p:nvPicPr>
          <p:cNvPr id="479" name="Google Shape;479;p59"/>
          <p:cNvPicPr preferRelativeResize="0"/>
          <p:nvPr/>
        </p:nvPicPr>
        <p:blipFill rotWithShape="1">
          <a:blip r:embed="rId3">
            <a:alphaModFix/>
          </a:blip>
          <a:srcRect b="0" l="28234" r="30553" t="0"/>
          <a:stretch/>
        </p:blipFill>
        <p:spPr>
          <a:xfrm>
            <a:off x="4996825" y="0"/>
            <a:ext cx="4147177" cy="5031426"/>
          </a:xfrm>
          <a:prstGeom prst="rect">
            <a:avLst/>
          </a:prstGeom>
          <a:noFill/>
          <a:ln>
            <a:noFill/>
          </a:ln>
        </p:spPr>
      </p:pic>
      <p:sp>
        <p:nvSpPr>
          <p:cNvPr id="480" name="Google Shape;480;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Error pages</a:t>
            </a:r>
            <a:endParaRPr/>
          </a:p>
        </p:txBody>
      </p:sp>
      <p:sp>
        <p:nvSpPr>
          <p:cNvPr id="481" name="Google Shape;481;p59"/>
          <p:cNvSpPr txBox="1"/>
          <p:nvPr>
            <p:ph idx="1" type="body"/>
          </p:nvPr>
        </p:nvSpPr>
        <p:spPr>
          <a:xfrm>
            <a:off x="311700" y="1152475"/>
            <a:ext cx="40224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t>If the page the user is looking for doesn’t exist, they get an error page, we can style our page by adding a 404.htm file. This should look different from the rest of the site.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Do you know what these mean:</a:t>
            </a:r>
            <a:endParaRPr/>
          </a:p>
        </p:txBody>
      </p:sp>
      <p:sp>
        <p:nvSpPr>
          <p:cNvPr id="118" name="Google Shape;118;p6"/>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HTML editors</a:t>
            </a:r>
            <a:endParaRPr/>
          </a:p>
          <a:p>
            <a:pPr indent="0" lvl="0" marL="0" rtl="0" algn="l">
              <a:lnSpc>
                <a:spcPct val="100000"/>
              </a:lnSpc>
              <a:spcBef>
                <a:spcPts val="0"/>
              </a:spcBef>
              <a:spcAft>
                <a:spcPts val="0"/>
              </a:spcAft>
              <a:buSzPts val="2100"/>
              <a:buNone/>
            </a:pPr>
            <a:r>
              <a:rPr lang="en-GB"/>
              <a:t>CMS</a:t>
            </a:r>
            <a:endParaRPr/>
          </a:p>
          <a:p>
            <a:pPr indent="0" lvl="0" marL="0" rtl="0" algn="l">
              <a:lnSpc>
                <a:spcPct val="100000"/>
              </a:lnSpc>
              <a:spcBef>
                <a:spcPts val="0"/>
              </a:spcBef>
              <a:spcAft>
                <a:spcPts val="0"/>
              </a:spcAft>
              <a:buSzPts val="2100"/>
              <a:buNone/>
            </a:pPr>
            <a:r>
              <a:rPr lang="en-GB"/>
              <a:t>Hosting</a:t>
            </a:r>
            <a:endParaRPr/>
          </a:p>
          <a:p>
            <a:pPr indent="0" lvl="0" marL="0" rtl="0" algn="l">
              <a:lnSpc>
                <a:spcPct val="100000"/>
              </a:lnSpc>
              <a:spcBef>
                <a:spcPts val="0"/>
              </a:spcBef>
              <a:spcAft>
                <a:spcPts val="0"/>
              </a:spcAft>
              <a:buSzPts val="2100"/>
              <a:buNone/>
            </a:pPr>
            <a:r>
              <a:rPr lang="en-GB"/>
              <a:t>Servers</a:t>
            </a:r>
            <a:endParaRPr/>
          </a:p>
          <a:p>
            <a:pPr indent="0" lvl="0" marL="0" rtl="0" algn="l">
              <a:lnSpc>
                <a:spcPct val="100000"/>
              </a:lnSpc>
              <a:spcBef>
                <a:spcPts val="0"/>
              </a:spcBef>
              <a:spcAft>
                <a:spcPts val="0"/>
              </a:spcAft>
              <a:buSzPts val="2100"/>
              <a:buNone/>
            </a:pPr>
            <a:r>
              <a:rPr lang="en-GB"/>
              <a:t>Domains</a:t>
            </a:r>
            <a:endParaRPr/>
          </a:p>
          <a:p>
            <a:pPr indent="0" lvl="0" marL="0" rtl="0" algn="l">
              <a:lnSpc>
                <a:spcPct val="100000"/>
              </a:lnSpc>
              <a:spcBef>
                <a:spcPts val="0"/>
              </a:spcBef>
              <a:spcAft>
                <a:spcPts val="0"/>
              </a:spcAft>
              <a:buSzPts val="2100"/>
              <a:buNone/>
            </a:pPr>
            <a:r>
              <a:rPr lang="en-GB"/>
              <a:t>FTP</a:t>
            </a:r>
            <a:endParaRPr/>
          </a:p>
          <a:p>
            <a:pPr indent="0" lvl="0" marL="0" rtl="0" algn="l">
              <a:lnSpc>
                <a:spcPct val="100000"/>
              </a:lnSpc>
              <a:spcBef>
                <a:spcPts val="0"/>
              </a:spcBef>
              <a:spcAft>
                <a:spcPts val="0"/>
              </a:spcAft>
              <a:buSzPts val="2100"/>
              <a:buNone/>
            </a:pPr>
            <a:r>
              <a:rPr lang="en-GB"/>
              <a:t>Database</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pic>
        <p:nvPicPr>
          <p:cNvPr id="486" name="Google Shape;486;p60"/>
          <p:cNvPicPr preferRelativeResize="0"/>
          <p:nvPr/>
        </p:nvPicPr>
        <p:blipFill rotWithShape="1">
          <a:blip r:embed="rId3">
            <a:alphaModFix/>
          </a:blip>
          <a:srcRect b="0" l="0" r="0" t="0"/>
          <a:stretch/>
        </p:blipFill>
        <p:spPr>
          <a:xfrm>
            <a:off x="4781750" y="1152475"/>
            <a:ext cx="4418876" cy="2489293"/>
          </a:xfrm>
          <a:prstGeom prst="rect">
            <a:avLst/>
          </a:prstGeom>
          <a:noFill/>
          <a:ln>
            <a:noFill/>
          </a:ln>
        </p:spPr>
      </p:pic>
      <p:sp>
        <p:nvSpPr>
          <p:cNvPr id="487" name="Google Shape;487;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Publish</a:t>
            </a:r>
            <a:endParaRPr/>
          </a:p>
        </p:txBody>
      </p:sp>
      <p:sp>
        <p:nvSpPr>
          <p:cNvPr id="488" name="Google Shape;488;p60"/>
          <p:cNvSpPr txBox="1"/>
          <p:nvPr>
            <p:ph idx="1" type="body"/>
          </p:nvPr>
        </p:nvSpPr>
        <p:spPr>
          <a:xfrm>
            <a:off x="311700" y="1152475"/>
            <a:ext cx="4001400" cy="341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t>Once we’re ready to publish we’ll use FTP to connect to our server and upload all files.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Search Engine Optimisation</a:t>
            </a:r>
            <a:endParaRPr/>
          </a:p>
        </p:txBody>
      </p:sp>
      <p:sp>
        <p:nvSpPr>
          <p:cNvPr id="494" name="Google Shape;494;p6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SEO (Search engine optimization) is the process of increasing the quality and quantity of website traffic by increasing the visibility of a website or a web page to users of a web search engine. There is a whole science behind this, and there are NO guarantees!! However, these things will help:</a:t>
            </a:r>
            <a:endParaRPr/>
          </a:p>
          <a:p>
            <a:pPr indent="-269999" lvl="0" marL="269999" rtl="0" algn="l">
              <a:lnSpc>
                <a:spcPct val="115000"/>
              </a:lnSpc>
              <a:spcBef>
                <a:spcPts val="1600"/>
              </a:spcBef>
              <a:spcAft>
                <a:spcPts val="0"/>
              </a:spcAft>
              <a:buSzPts val="1400"/>
              <a:buChar char="●"/>
            </a:pPr>
            <a:r>
              <a:rPr lang="en-GB"/>
              <a:t>The site works on mobile as well as desktop</a:t>
            </a:r>
            <a:endParaRPr/>
          </a:p>
          <a:p>
            <a:pPr indent="-269999" lvl="0" marL="269999" rtl="0" algn="l">
              <a:lnSpc>
                <a:spcPct val="115000"/>
              </a:lnSpc>
              <a:spcBef>
                <a:spcPts val="0"/>
              </a:spcBef>
              <a:spcAft>
                <a:spcPts val="0"/>
              </a:spcAft>
              <a:buSzPts val="1400"/>
              <a:buChar char="●"/>
            </a:pPr>
            <a:r>
              <a:rPr lang="en-GB"/>
              <a:t>Images and file sizes are low and compressed</a:t>
            </a:r>
            <a:endParaRPr/>
          </a:p>
          <a:p>
            <a:pPr indent="-269999" lvl="0" marL="269999" rtl="0" algn="l">
              <a:lnSpc>
                <a:spcPct val="115000"/>
              </a:lnSpc>
              <a:spcBef>
                <a:spcPts val="0"/>
              </a:spcBef>
              <a:spcAft>
                <a:spcPts val="0"/>
              </a:spcAft>
              <a:buSzPts val="1400"/>
              <a:buChar char="●"/>
            </a:pPr>
            <a:r>
              <a:rPr lang="en-GB"/>
              <a:t>You’ve added a sitemap to google search console</a:t>
            </a:r>
            <a:endParaRPr/>
          </a:p>
          <a:p>
            <a:pPr indent="-269999" lvl="0" marL="269999" rtl="0" algn="l">
              <a:lnSpc>
                <a:spcPct val="115000"/>
              </a:lnSpc>
              <a:spcBef>
                <a:spcPts val="0"/>
              </a:spcBef>
              <a:spcAft>
                <a:spcPts val="0"/>
              </a:spcAft>
              <a:buSzPts val="1400"/>
              <a:buChar char="●"/>
            </a:pPr>
            <a:r>
              <a:rPr lang="en-GB"/>
              <a:t>You’ve included good content that is relevant, interesting, original and share-worthy.</a:t>
            </a:r>
            <a:endParaRPr/>
          </a:p>
          <a:p>
            <a:pPr indent="-269999" lvl="0" marL="269999" rtl="0" algn="l">
              <a:lnSpc>
                <a:spcPct val="115000"/>
              </a:lnSpc>
              <a:spcBef>
                <a:spcPts val="0"/>
              </a:spcBef>
              <a:spcAft>
                <a:spcPts val="0"/>
              </a:spcAft>
              <a:buSzPts val="1400"/>
              <a:buChar char="●"/>
            </a:pPr>
            <a:r>
              <a:rPr lang="en-GB"/>
              <a:t>You’ve included meta data in the head.</a:t>
            </a:r>
            <a:endParaRPr/>
          </a:p>
          <a:p>
            <a:pPr indent="-269999" lvl="0" marL="269999" rtl="0" algn="l">
              <a:lnSpc>
                <a:spcPct val="115000"/>
              </a:lnSpc>
              <a:spcBef>
                <a:spcPts val="0"/>
              </a:spcBef>
              <a:spcAft>
                <a:spcPts val="0"/>
              </a:spcAft>
              <a:buSzPts val="1400"/>
              <a:buChar char="●"/>
            </a:pPr>
            <a:r>
              <a:rPr lang="en-GB"/>
              <a:t>Your code is valid</a:t>
            </a:r>
            <a:endParaRPr/>
          </a:p>
          <a:p>
            <a:pPr indent="0" lvl="0" marL="0" rtl="0" algn="l">
              <a:lnSpc>
                <a:spcPct val="115000"/>
              </a:lnSpc>
              <a:spcBef>
                <a:spcPts val="1600"/>
              </a:spcBef>
              <a:spcAft>
                <a:spcPts val="1600"/>
              </a:spcAft>
              <a:buSzPts val="1400"/>
              <a:buNone/>
            </a:pPr>
            <a:r>
              <a:t/>
            </a:r>
            <a:endParaRPr/>
          </a:p>
        </p:txBody>
      </p:sp>
      <p:pic>
        <p:nvPicPr>
          <p:cNvPr id="495" name="Google Shape;495;p61"/>
          <p:cNvPicPr preferRelativeResize="0"/>
          <p:nvPr/>
        </p:nvPicPr>
        <p:blipFill rotWithShape="1">
          <a:blip r:embed="rId3">
            <a:alphaModFix/>
          </a:blip>
          <a:srcRect b="0" l="26630" r="21123" t="0"/>
          <a:stretch/>
        </p:blipFill>
        <p:spPr>
          <a:xfrm>
            <a:off x="5429950" y="0"/>
            <a:ext cx="3714051" cy="50294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9" name="Shape 499"/>
        <p:cNvGrpSpPr/>
        <p:nvPr/>
      </p:nvGrpSpPr>
      <p:grpSpPr>
        <a:xfrm>
          <a:off x="0" y="0"/>
          <a:ext cx="0" cy="0"/>
          <a:chOff x="0" y="0"/>
          <a:chExt cx="0" cy="0"/>
        </a:xfrm>
      </p:grpSpPr>
      <p:sp>
        <p:nvSpPr>
          <p:cNvPr id="500" name="Google Shape;500;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Marketing</a:t>
            </a:r>
            <a:endParaRPr/>
          </a:p>
        </p:txBody>
      </p:sp>
      <p:sp>
        <p:nvSpPr>
          <p:cNvPr id="501" name="Google Shape;501;p62"/>
          <p:cNvSpPr txBox="1"/>
          <p:nvPr>
            <p:ph idx="1" type="body"/>
          </p:nvPr>
        </p:nvSpPr>
        <p:spPr>
          <a:xfrm>
            <a:off x="311700" y="1152475"/>
            <a:ext cx="4610100" cy="367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Search engine marketing (SEM) and social network marketing is used to connect with your audience to build your brand, increase sales, and drive website traffic.</a:t>
            </a:r>
            <a:endParaRPr/>
          </a:p>
          <a:p>
            <a:pPr indent="0" lvl="0" marL="0" rtl="0" algn="l">
              <a:lnSpc>
                <a:spcPct val="115000"/>
              </a:lnSpc>
              <a:spcBef>
                <a:spcPts val="1600"/>
              </a:spcBef>
              <a:spcAft>
                <a:spcPts val="0"/>
              </a:spcAft>
              <a:buSzPts val="1400"/>
              <a:buNone/>
            </a:pPr>
            <a:r>
              <a:rPr lang="en-GB"/>
              <a:t>There are different strategies to market your business online, but online marketing refers to paid adverts.</a:t>
            </a:r>
            <a:endParaRPr/>
          </a:p>
          <a:p>
            <a:pPr indent="0" lvl="0" marL="0" rtl="0" algn="l">
              <a:lnSpc>
                <a:spcPct val="115000"/>
              </a:lnSpc>
              <a:spcBef>
                <a:spcPts val="1600"/>
              </a:spcBef>
              <a:spcAft>
                <a:spcPts val="0"/>
              </a:spcAft>
              <a:buSzPts val="1400"/>
              <a:buNone/>
            </a:pPr>
            <a:r>
              <a:rPr lang="en-GB"/>
              <a:t>As a free quick fix you might want to try adding your business to </a:t>
            </a:r>
            <a:r>
              <a:rPr lang="en-GB" u="sng">
                <a:solidFill>
                  <a:schemeClr val="hlink"/>
                </a:solidFill>
                <a:hlinkClick r:id="rId3"/>
              </a:rPr>
              <a:t>google business</a:t>
            </a:r>
            <a:r>
              <a:rPr lang="en-GB"/>
              <a:t> as in some instances this may increase engagement.</a:t>
            </a:r>
            <a:endParaRPr/>
          </a:p>
          <a:p>
            <a:pPr indent="0" lvl="0" marL="0" rtl="0" algn="l">
              <a:lnSpc>
                <a:spcPct val="115000"/>
              </a:lnSpc>
              <a:spcBef>
                <a:spcPts val="1600"/>
              </a:spcBef>
              <a:spcAft>
                <a:spcPts val="0"/>
              </a:spcAft>
              <a:buSzPts val="1400"/>
              <a:buNone/>
            </a:pPr>
            <a:r>
              <a:rPr lang="en-GB"/>
              <a:t>Companies also use Mailchimp and direct email marketing to promote offers and news.</a:t>
            </a:r>
            <a:endParaRPr/>
          </a:p>
          <a:p>
            <a:pPr indent="0" lvl="0" marL="0" rtl="0" algn="l">
              <a:lnSpc>
                <a:spcPct val="115000"/>
              </a:lnSpc>
              <a:spcBef>
                <a:spcPts val="1600"/>
              </a:spcBef>
              <a:spcAft>
                <a:spcPts val="1600"/>
              </a:spcAft>
              <a:buSzPts val="1400"/>
              <a:buNone/>
            </a:pPr>
            <a:r>
              <a:rPr lang="en-GB"/>
              <a:t>With most marketing you’ll need an incentive. </a:t>
            </a:r>
            <a:endParaRPr/>
          </a:p>
        </p:txBody>
      </p:sp>
      <p:pic>
        <p:nvPicPr>
          <p:cNvPr id="502" name="Google Shape;502;p62"/>
          <p:cNvPicPr preferRelativeResize="0"/>
          <p:nvPr/>
        </p:nvPicPr>
        <p:blipFill rotWithShape="1">
          <a:blip r:embed="rId4">
            <a:alphaModFix/>
          </a:blip>
          <a:srcRect b="2873" l="47606" r="5964" t="4430"/>
          <a:stretch/>
        </p:blipFill>
        <p:spPr>
          <a:xfrm>
            <a:off x="6174525" y="1274300"/>
            <a:ext cx="1818750" cy="2421148"/>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6" name="Shape 506"/>
        <p:cNvGrpSpPr/>
        <p:nvPr/>
      </p:nvGrpSpPr>
      <p:grpSpPr>
        <a:xfrm>
          <a:off x="0" y="0"/>
          <a:ext cx="0" cy="0"/>
          <a:chOff x="0" y="0"/>
          <a:chExt cx="0" cy="0"/>
        </a:xfrm>
      </p:grpSpPr>
      <p:sp>
        <p:nvSpPr>
          <p:cNvPr id="507" name="Google Shape;507;p6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Where next?</a:t>
            </a:r>
            <a:endParaRPr/>
          </a:p>
        </p:txBody>
      </p:sp>
      <p:sp>
        <p:nvSpPr>
          <p:cNvPr id="508" name="Google Shape;508;p6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Web Developer</a:t>
            </a:r>
            <a:br>
              <a:rPr lang="en-GB"/>
            </a:br>
            <a:r>
              <a:rPr lang="en-GB"/>
              <a:t>Want to become a web developer or programmer?  Continue practicing these skills we’ve covered. Look for online tutorials. You can pick most things up for free, for example </a:t>
            </a:r>
            <a:r>
              <a:rPr lang="en-GB" u="sng">
                <a:solidFill>
                  <a:schemeClr val="hlink"/>
                </a:solidFill>
                <a:hlinkClick r:id="rId3"/>
              </a:rPr>
              <a:t>Net Ninja</a:t>
            </a:r>
            <a:r>
              <a:rPr lang="en-GB"/>
              <a:t> on youtube.</a:t>
            </a:r>
            <a:endParaRPr/>
          </a:p>
          <a:p>
            <a:pPr indent="0" lvl="0" marL="0" rtl="0" algn="l">
              <a:lnSpc>
                <a:spcPct val="115000"/>
              </a:lnSpc>
              <a:spcBef>
                <a:spcPts val="1600"/>
              </a:spcBef>
              <a:spcAft>
                <a:spcPts val="0"/>
              </a:spcAft>
              <a:buSzPts val="1400"/>
              <a:buNone/>
            </a:pPr>
            <a:r>
              <a:rPr lang="en-GB"/>
              <a:t>Your own website</a:t>
            </a:r>
            <a:br>
              <a:rPr lang="en-GB"/>
            </a:br>
            <a:r>
              <a:rPr lang="en-GB"/>
              <a:t>We’ve covered all the basics, so give it a try! If you get stuck </a:t>
            </a:r>
            <a:r>
              <a:rPr lang="en-GB" u="sng">
                <a:solidFill>
                  <a:schemeClr val="hlink"/>
                </a:solidFill>
                <a:hlinkClick r:id="rId4"/>
              </a:rPr>
              <a:t>w3schools.com</a:t>
            </a:r>
            <a:r>
              <a:rPr lang="en-GB"/>
              <a:t> is a good free resource. </a:t>
            </a:r>
            <a:endParaRPr/>
          </a:p>
          <a:p>
            <a:pPr indent="0" lvl="0" marL="0" rtl="0" algn="l">
              <a:lnSpc>
                <a:spcPct val="115000"/>
              </a:lnSpc>
              <a:spcBef>
                <a:spcPts val="1600"/>
              </a:spcBef>
              <a:spcAft>
                <a:spcPts val="0"/>
              </a:spcAft>
              <a:buSzPts val="1400"/>
              <a:buNone/>
            </a:pPr>
            <a:r>
              <a:rPr lang="en-GB"/>
              <a:t>If you’re interested in Learning more about graphics and design, we have a </a:t>
            </a:r>
            <a:r>
              <a:rPr lang="en-GB" u="sng">
                <a:solidFill>
                  <a:schemeClr val="hlink"/>
                </a:solidFill>
                <a:hlinkClick r:id="rId5"/>
              </a:rPr>
              <a:t>Graphic and Web Design | Design for Entrepreneurs</a:t>
            </a:r>
            <a:r>
              <a:rPr lang="en-GB"/>
              <a:t> course.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509" name="Google Shape;509;p63"/>
          <p:cNvPicPr preferRelativeResize="0"/>
          <p:nvPr/>
        </p:nvPicPr>
        <p:blipFill rotWithShape="1">
          <a:blip r:embed="rId6">
            <a:alphaModFix/>
          </a:blip>
          <a:srcRect b="0" l="0" r="0" t="0"/>
          <a:stretch/>
        </p:blipFill>
        <p:spPr>
          <a:xfrm>
            <a:off x="5241750" y="0"/>
            <a:ext cx="5058654" cy="5058654"/>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3" name="Shape 513"/>
        <p:cNvGrpSpPr/>
        <p:nvPr/>
      </p:nvGrpSpPr>
      <p:grpSpPr>
        <a:xfrm>
          <a:off x="0" y="0"/>
          <a:ext cx="0" cy="0"/>
          <a:chOff x="0" y="0"/>
          <a:chExt cx="0" cy="0"/>
        </a:xfrm>
      </p:grpSpPr>
      <p:sp>
        <p:nvSpPr>
          <p:cNvPr id="514" name="Google Shape;514;p64"/>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Please complete the feedback form.</a:t>
            </a:r>
            <a:endParaRPr/>
          </a:p>
        </p:txBody>
      </p:sp>
      <p:sp>
        <p:nvSpPr>
          <p:cNvPr id="515" name="Google Shape;515;p6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 name="Shape 519"/>
        <p:cNvGrpSpPr/>
        <p:nvPr/>
      </p:nvGrpSpPr>
      <p:grpSpPr>
        <a:xfrm>
          <a:off x="0" y="0"/>
          <a:ext cx="0" cy="0"/>
          <a:chOff x="0" y="0"/>
          <a:chExt cx="0" cy="0"/>
        </a:xfrm>
      </p:grpSpPr>
      <p:sp>
        <p:nvSpPr>
          <p:cNvPr id="520" name="Google Shape;520;p65"/>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Final Questions?</a:t>
            </a:r>
            <a:endParaRPr/>
          </a:p>
        </p:txBody>
      </p:sp>
      <p:sp>
        <p:nvSpPr>
          <p:cNvPr id="521" name="Google Shape;521;p65"/>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5" name="Shape 525"/>
        <p:cNvGrpSpPr/>
        <p:nvPr/>
      </p:nvGrpSpPr>
      <p:grpSpPr>
        <a:xfrm>
          <a:off x="0" y="0"/>
          <a:ext cx="0" cy="0"/>
          <a:chOff x="0" y="0"/>
          <a:chExt cx="0" cy="0"/>
        </a:xfrm>
      </p:grpSpPr>
      <p:sp>
        <p:nvSpPr>
          <p:cNvPr id="526" name="Google Shape;526;p66"/>
          <p:cNvSpPr txBox="1"/>
          <p:nvPr>
            <p:ph idx="1" type="subTitle"/>
          </p:nvPr>
        </p:nvSpPr>
        <p:spPr>
          <a:xfrm>
            <a:off x="510450" y="260206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chemeClr val="accent3"/>
                </a:solidFill>
              </a:rPr>
              <a:t>Thank you for joining our web development course!</a:t>
            </a:r>
            <a:endParaRPr/>
          </a:p>
        </p:txBody>
      </p:sp>
      <p:sp>
        <p:nvSpPr>
          <p:cNvPr id="527" name="Google Shape;527;p66"/>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That’s all folks!</a:t>
            </a:r>
            <a:endParaRPr/>
          </a:p>
        </p:txBody>
      </p:sp>
      <p:pic>
        <p:nvPicPr>
          <p:cNvPr id="528" name="Google Shape;528;p66"/>
          <p:cNvPicPr preferRelativeResize="0"/>
          <p:nvPr/>
        </p:nvPicPr>
        <p:blipFill rotWithShape="1">
          <a:blip r:embed="rId3">
            <a:alphaModFix/>
          </a:blip>
          <a:srcRect b="0" l="0" r="0" t="0"/>
          <a:stretch/>
        </p:blipFill>
        <p:spPr>
          <a:xfrm>
            <a:off x="4924150" y="627151"/>
            <a:ext cx="3759700" cy="3759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Software &amp; HTML editors</a:t>
            </a:r>
            <a:endParaRPr/>
          </a:p>
        </p:txBody>
      </p:sp>
      <p:sp>
        <p:nvSpPr>
          <p:cNvPr id="124" name="Google Shape;124;p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Atom</a:t>
            </a:r>
            <a:br>
              <a:rPr lang="en-GB"/>
            </a:br>
            <a:r>
              <a:rPr lang="en-GB"/>
              <a:t>Adobe Dreamweaver (Subscription)</a:t>
            </a:r>
            <a:br>
              <a:rPr lang="en-GB"/>
            </a:br>
            <a:r>
              <a:rPr lang="en-GB"/>
              <a:t>Brackets</a:t>
            </a:r>
            <a:br>
              <a:rPr lang="en-GB"/>
            </a:br>
            <a:r>
              <a:rPr lang="en-GB"/>
              <a:t>Sublime Text</a:t>
            </a:r>
            <a:br>
              <a:rPr lang="en-GB"/>
            </a:br>
            <a:r>
              <a:rPr lang="en-GB"/>
              <a:t>plus more</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rPr lang="en-GB"/>
              <a:t>We’ll also be using MAMP which allows us to set up a temporary server on our computer.</a:t>
            </a:r>
            <a:endParaRPr/>
          </a:p>
        </p:txBody>
      </p:sp>
      <p:pic>
        <p:nvPicPr>
          <p:cNvPr id="125" name="Google Shape;125;p7"/>
          <p:cNvPicPr preferRelativeResize="0"/>
          <p:nvPr/>
        </p:nvPicPr>
        <p:blipFill rotWithShape="1">
          <a:blip r:embed="rId3">
            <a:alphaModFix/>
          </a:blip>
          <a:srcRect b="0" l="0" r="0" t="0"/>
          <a:stretch/>
        </p:blipFill>
        <p:spPr>
          <a:xfrm>
            <a:off x="7092198" y="445025"/>
            <a:ext cx="1455426" cy="1455426"/>
          </a:xfrm>
          <a:prstGeom prst="rect">
            <a:avLst/>
          </a:prstGeom>
          <a:noFill/>
          <a:ln>
            <a:noFill/>
          </a:ln>
        </p:spPr>
      </p:pic>
      <p:pic>
        <p:nvPicPr>
          <p:cNvPr id="126" name="Google Shape;126;p7"/>
          <p:cNvPicPr preferRelativeResize="0"/>
          <p:nvPr/>
        </p:nvPicPr>
        <p:blipFill rotWithShape="1">
          <a:blip r:embed="rId4">
            <a:alphaModFix/>
          </a:blip>
          <a:srcRect b="0" l="0" r="0" t="0"/>
          <a:stretch/>
        </p:blipFill>
        <p:spPr>
          <a:xfrm>
            <a:off x="5246225" y="1152474"/>
            <a:ext cx="1379675" cy="1379675"/>
          </a:xfrm>
          <a:prstGeom prst="rect">
            <a:avLst/>
          </a:prstGeom>
          <a:noFill/>
          <a:ln>
            <a:noFill/>
          </a:ln>
        </p:spPr>
      </p:pic>
      <p:pic>
        <p:nvPicPr>
          <p:cNvPr id="127" name="Google Shape;127;p7"/>
          <p:cNvPicPr preferRelativeResize="0"/>
          <p:nvPr/>
        </p:nvPicPr>
        <p:blipFill rotWithShape="1">
          <a:blip r:embed="rId5">
            <a:alphaModFix/>
          </a:blip>
          <a:srcRect b="0" l="0" r="0" t="0"/>
          <a:stretch/>
        </p:blipFill>
        <p:spPr>
          <a:xfrm>
            <a:off x="7015715" y="2259132"/>
            <a:ext cx="1608394" cy="1608392"/>
          </a:xfrm>
          <a:prstGeom prst="rect">
            <a:avLst/>
          </a:prstGeom>
          <a:noFill/>
          <a:ln>
            <a:noFill/>
          </a:ln>
        </p:spPr>
      </p:pic>
      <p:pic>
        <p:nvPicPr>
          <p:cNvPr id="128" name="Google Shape;128;p7"/>
          <p:cNvPicPr preferRelativeResize="0"/>
          <p:nvPr/>
        </p:nvPicPr>
        <p:blipFill rotWithShape="1">
          <a:blip r:embed="rId6">
            <a:alphaModFix/>
          </a:blip>
          <a:srcRect b="0" l="0" r="0" t="0"/>
          <a:stretch/>
        </p:blipFill>
        <p:spPr>
          <a:xfrm>
            <a:off x="5208358" y="2925025"/>
            <a:ext cx="1455425" cy="1455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CMS </a:t>
            </a:r>
            <a:endParaRPr/>
          </a:p>
        </p:txBody>
      </p:sp>
      <p:sp>
        <p:nvSpPr>
          <p:cNvPr id="134" name="Google Shape;134;p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 CMS (Content Management System) is a easy way for people to edit a dynamic website.</a:t>
            </a:r>
            <a:endParaRPr/>
          </a:p>
          <a:p>
            <a:pPr indent="0" lvl="0" marL="0" rtl="0" algn="l">
              <a:lnSpc>
                <a:spcPct val="115000"/>
              </a:lnSpc>
              <a:spcBef>
                <a:spcPts val="1600"/>
              </a:spcBef>
              <a:spcAft>
                <a:spcPts val="0"/>
              </a:spcAft>
              <a:buSzPts val="1400"/>
              <a:buNone/>
            </a:pPr>
            <a:r>
              <a:rPr b="1" lang="en-GB"/>
              <a:t>Basic with hosting included:</a:t>
            </a:r>
            <a:br>
              <a:rPr b="1" lang="en-GB"/>
            </a:br>
            <a:r>
              <a:rPr lang="en-GB"/>
              <a:t>Wix</a:t>
            </a:r>
            <a:br>
              <a:rPr lang="en-GB"/>
            </a:br>
            <a:r>
              <a:rPr lang="en-GB"/>
              <a:t>Shopify</a:t>
            </a:r>
            <a:br>
              <a:rPr lang="en-GB"/>
            </a:br>
            <a:r>
              <a:rPr lang="en-GB"/>
              <a:t>Squarespace</a:t>
            </a:r>
            <a:endParaRPr/>
          </a:p>
          <a:p>
            <a:pPr indent="0" lvl="0" marL="0" rtl="0" algn="l">
              <a:lnSpc>
                <a:spcPct val="115000"/>
              </a:lnSpc>
              <a:spcBef>
                <a:spcPts val="1600"/>
              </a:spcBef>
              <a:spcAft>
                <a:spcPts val="1600"/>
              </a:spcAft>
              <a:buSzPts val="1400"/>
              <a:buNone/>
            </a:pPr>
            <a:r>
              <a:rPr b="1" lang="en-GB"/>
              <a:t>Advanced with seperate hosting:</a:t>
            </a:r>
            <a:br>
              <a:rPr b="1" lang="en-GB"/>
            </a:br>
            <a:r>
              <a:rPr lang="en-GB"/>
              <a:t>Wordpress,</a:t>
            </a:r>
            <a:br>
              <a:rPr lang="en-GB"/>
            </a:br>
            <a:r>
              <a:rPr lang="en-GB"/>
              <a:t>Craft CMS,</a:t>
            </a:r>
            <a:br>
              <a:rPr lang="en-GB"/>
            </a:br>
            <a:r>
              <a:rPr lang="en-GB"/>
              <a:t>Drupal,</a:t>
            </a:r>
            <a:br>
              <a:rPr lang="en-GB"/>
            </a:br>
            <a:r>
              <a:rPr lang="en-GB"/>
              <a:t>Joomla</a:t>
            </a:r>
            <a:br>
              <a:rPr lang="en-GB"/>
            </a:br>
            <a:r>
              <a:rPr lang="en-GB"/>
              <a:t>October</a:t>
            </a:r>
            <a:endParaRPr/>
          </a:p>
        </p:txBody>
      </p:sp>
      <p:pic>
        <p:nvPicPr>
          <p:cNvPr id="135" name="Google Shape;135;p8"/>
          <p:cNvPicPr preferRelativeResize="0"/>
          <p:nvPr/>
        </p:nvPicPr>
        <p:blipFill rotWithShape="1">
          <a:blip r:embed="rId3">
            <a:alphaModFix/>
          </a:blip>
          <a:srcRect b="0" l="0" r="0" t="0"/>
          <a:stretch/>
        </p:blipFill>
        <p:spPr>
          <a:xfrm>
            <a:off x="7234025" y="2681475"/>
            <a:ext cx="1245030" cy="1509599"/>
          </a:xfrm>
          <a:prstGeom prst="rect">
            <a:avLst/>
          </a:prstGeom>
          <a:noFill/>
          <a:ln>
            <a:noFill/>
          </a:ln>
        </p:spPr>
      </p:pic>
      <p:pic>
        <p:nvPicPr>
          <p:cNvPr id="136" name="Google Shape;136;p8"/>
          <p:cNvPicPr preferRelativeResize="0"/>
          <p:nvPr/>
        </p:nvPicPr>
        <p:blipFill rotWithShape="1">
          <a:blip r:embed="rId4">
            <a:alphaModFix/>
          </a:blip>
          <a:srcRect b="0" l="0" r="0" t="0"/>
          <a:stretch/>
        </p:blipFill>
        <p:spPr>
          <a:xfrm>
            <a:off x="4675375" y="2571750"/>
            <a:ext cx="1509600" cy="1509600"/>
          </a:xfrm>
          <a:prstGeom prst="rect">
            <a:avLst/>
          </a:prstGeom>
          <a:noFill/>
          <a:ln>
            <a:noFill/>
          </a:ln>
        </p:spPr>
      </p:pic>
      <p:pic>
        <p:nvPicPr>
          <p:cNvPr id="137" name="Google Shape;137;p8"/>
          <p:cNvPicPr preferRelativeResize="0"/>
          <p:nvPr/>
        </p:nvPicPr>
        <p:blipFill rotWithShape="1">
          <a:blip r:embed="rId5">
            <a:alphaModFix/>
          </a:blip>
          <a:srcRect b="0" l="0" r="0" t="0"/>
          <a:stretch/>
        </p:blipFill>
        <p:spPr>
          <a:xfrm>
            <a:off x="6629450" y="504675"/>
            <a:ext cx="1491184" cy="572700"/>
          </a:xfrm>
          <a:prstGeom prst="rect">
            <a:avLst/>
          </a:prstGeom>
          <a:noFill/>
          <a:ln>
            <a:noFill/>
          </a:ln>
        </p:spPr>
      </p:pic>
      <p:pic>
        <p:nvPicPr>
          <p:cNvPr id="138" name="Google Shape;138;p8"/>
          <p:cNvPicPr preferRelativeResize="0"/>
          <p:nvPr/>
        </p:nvPicPr>
        <p:blipFill rotWithShape="1">
          <a:blip r:embed="rId6">
            <a:alphaModFix/>
          </a:blip>
          <a:srcRect b="0" l="0" r="0" t="0"/>
          <a:stretch/>
        </p:blipFill>
        <p:spPr>
          <a:xfrm>
            <a:off x="4675375" y="913199"/>
            <a:ext cx="4926249" cy="17203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9"/>
          <p:cNvPicPr preferRelativeResize="0"/>
          <p:nvPr/>
        </p:nvPicPr>
        <p:blipFill rotWithShape="1">
          <a:blip r:embed="rId3">
            <a:alphaModFix/>
          </a:blip>
          <a:srcRect b="0" l="0" r="0" t="0"/>
          <a:stretch/>
        </p:blipFill>
        <p:spPr>
          <a:xfrm>
            <a:off x="4115049" y="-123898"/>
            <a:ext cx="7793202" cy="5143500"/>
          </a:xfrm>
          <a:prstGeom prst="rect">
            <a:avLst/>
          </a:prstGeom>
          <a:noFill/>
          <a:ln>
            <a:noFill/>
          </a:ln>
        </p:spPr>
      </p:pic>
      <p:sp>
        <p:nvSpPr>
          <p:cNvPr id="144" name="Google Shape;144;p9"/>
          <p:cNvSpPr/>
          <p:nvPr/>
        </p:nvSpPr>
        <p:spPr>
          <a:xfrm>
            <a:off x="4042750" y="-123900"/>
            <a:ext cx="2094600" cy="5143500"/>
          </a:xfrm>
          <a:prstGeom prst="rect">
            <a:avLst/>
          </a:prstGeom>
          <a:gradFill>
            <a:gsLst>
              <a:gs pos="0">
                <a:schemeClr val="dk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Hosting, servers and Domains</a:t>
            </a:r>
            <a:endParaRPr/>
          </a:p>
        </p:txBody>
      </p:sp>
      <p:sp>
        <p:nvSpPr>
          <p:cNvPr id="146" name="Google Shape;146;p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Web servers: store your files.</a:t>
            </a:r>
            <a:endParaRPr/>
          </a:p>
          <a:p>
            <a:pPr indent="0" lvl="0" marL="0" rtl="0" algn="l">
              <a:lnSpc>
                <a:spcPct val="115000"/>
              </a:lnSpc>
              <a:spcBef>
                <a:spcPts val="1600"/>
              </a:spcBef>
              <a:spcAft>
                <a:spcPts val="0"/>
              </a:spcAft>
              <a:buSzPts val="1400"/>
              <a:buNone/>
            </a:pPr>
            <a:r>
              <a:rPr lang="en-GB"/>
              <a:t>Hosting: a provider rents out space on their servers instead of using your own. GoDaddy is a popular but there are many others.</a:t>
            </a:r>
            <a:endParaRPr/>
          </a:p>
          <a:p>
            <a:pPr indent="0" lvl="0" marL="0" rtl="0" algn="l">
              <a:lnSpc>
                <a:spcPct val="115000"/>
              </a:lnSpc>
              <a:spcBef>
                <a:spcPts val="1600"/>
              </a:spcBef>
              <a:spcAft>
                <a:spcPts val="0"/>
              </a:spcAft>
              <a:buSzPts val="1400"/>
              <a:buNone/>
            </a:pPr>
            <a:r>
              <a:rPr lang="en-GB"/>
              <a:t>Domains: your name and address which points to your server, they often end with .co.uk, .com, .org etc.</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